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9" r:id="rId2"/>
    <p:sldId id="585" r:id="rId3"/>
    <p:sldId id="587" r:id="rId4"/>
    <p:sldId id="588" r:id="rId5"/>
    <p:sldId id="600" r:id="rId6"/>
    <p:sldId id="575" r:id="rId7"/>
    <p:sldId id="564" r:id="rId8"/>
    <p:sldId id="594" r:id="rId9"/>
    <p:sldId id="551" r:id="rId10"/>
    <p:sldId id="598" r:id="rId11"/>
    <p:sldId id="553" r:id="rId12"/>
    <p:sldId id="571" r:id="rId13"/>
    <p:sldId id="558" r:id="rId14"/>
    <p:sldId id="566" r:id="rId15"/>
    <p:sldId id="597" r:id="rId16"/>
    <p:sldId id="601" r:id="rId17"/>
    <p:sldId id="567" r:id="rId18"/>
    <p:sldId id="568" r:id="rId19"/>
    <p:sldId id="576" r:id="rId20"/>
    <p:sldId id="570" r:id="rId21"/>
    <p:sldId id="559" r:id="rId22"/>
    <p:sldId id="592" r:id="rId23"/>
    <p:sldId id="593" r:id="rId24"/>
    <p:sldId id="560" r:id="rId25"/>
    <p:sldId id="573" r:id="rId26"/>
    <p:sldId id="562" r:id="rId27"/>
    <p:sldId id="554" r:id="rId28"/>
    <p:sldId id="590" r:id="rId29"/>
    <p:sldId id="563" r:id="rId30"/>
    <p:sldId id="595" r:id="rId31"/>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7F41"/>
    <a:srgbClr val="4F81BD"/>
    <a:srgbClr val="13B069"/>
    <a:srgbClr val="FF2D01"/>
    <a:srgbClr val="E9EDF5"/>
    <a:srgbClr val="F9D574"/>
    <a:srgbClr val="D0D8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71" autoAdjust="0"/>
    <p:restoredTop sz="81929" autoAdjust="0"/>
  </p:normalViewPr>
  <p:slideViewPr>
    <p:cSldViewPr>
      <p:cViewPr varScale="1">
        <p:scale>
          <a:sx n="102" d="100"/>
          <a:sy n="102" d="100"/>
        </p:scale>
        <p:origin x="732" y="114"/>
      </p:cViewPr>
      <p:guideLst>
        <p:guide orient="horz" pos="2160"/>
        <p:guide pos="3840"/>
      </p:guideLst>
    </p:cSldViewPr>
  </p:slideViewPr>
  <p:outlineViewPr>
    <p:cViewPr>
      <p:scale>
        <a:sx n="100" d="100"/>
        <a:sy n="100" d="100"/>
      </p:scale>
      <p:origin x="0" y="-115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347" cy="496490"/>
          </a:xfrm>
          <a:prstGeom prst="rect">
            <a:avLst/>
          </a:prstGeom>
        </p:spPr>
        <p:txBody>
          <a:bodyPr vert="horz" lIns="91426" tIns="45713" rIns="91426" bIns="45713" rtlCol="0"/>
          <a:lstStyle>
            <a:lvl1pPr algn="l">
              <a:defRPr sz="1200"/>
            </a:lvl1pPr>
          </a:lstStyle>
          <a:p>
            <a:endParaRPr lang="fr-FR" dirty="0"/>
          </a:p>
        </p:txBody>
      </p:sp>
      <p:sp>
        <p:nvSpPr>
          <p:cNvPr id="3" name="Espace réservé de la date 2"/>
          <p:cNvSpPr>
            <a:spLocks noGrp="1"/>
          </p:cNvSpPr>
          <p:nvPr>
            <p:ph type="dt" idx="1"/>
          </p:nvPr>
        </p:nvSpPr>
        <p:spPr>
          <a:xfrm>
            <a:off x="3851343" y="1"/>
            <a:ext cx="2946347" cy="496490"/>
          </a:xfrm>
          <a:prstGeom prst="rect">
            <a:avLst/>
          </a:prstGeom>
        </p:spPr>
        <p:txBody>
          <a:bodyPr vert="horz" lIns="91426" tIns="45713" rIns="91426" bIns="45713" rtlCol="0"/>
          <a:lstStyle>
            <a:lvl1pPr algn="r">
              <a:defRPr sz="1200"/>
            </a:lvl1pPr>
          </a:lstStyle>
          <a:p>
            <a:fld id="{E0716E60-18E7-4EB7-91BC-C24D17F99985}" type="datetimeFigureOut">
              <a:rPr lang="fr-FR" smtClean="0"/>
              <a:t>22/05/2024</a:t>
            </a:fld>
            <a:endParaRPr lang="fr-FR" dirty="0"/>
          </a:p>
        </p:txBody>
      </p:sp>
      <p:sp>
        <p:nvSpPr>
          <p:cNvPr id="4" name="Espace réservé de l'image des diapositives 3"/>
          <p:cNvSpPr>
            <a:spLocks noGrp="1" noRot="1" noChangeAspect="1"/>
          </p:cNvSpPr>
          <p:nvPr>
            <p:ph type="sldImg" idx="2"/>
          </p:nvPr>
        </p:nvSpPr>
        <p:spPr>
          <a:xfrm>
            <a:off x="88900" y="744538"/>
            <a:ext cx="6621463" cy="3725862"/>
          </a:xfrm>
          <a:prstGeom prst="rect">
            <a:avLst/>
          </a:prstGeom>
          <a:noFill/>
          <a:ln w="12700">
            <a:solidFill>
              <a:prstClr val="black"/>
            </a:solidFill>
          </a:ln>
        </p:spPr>
        <p:txBody>
          <a:bodyPr vert="horz" lIns="91426" tIns="45713" rIns="91426" bIns="45713" rtlCol="0" anchor="ctr"/>
          <a:lstStyle/>
          <a:p>
            <a:endParaRPr lang="fr-FR" dirty="0"/>
          </a:p>
        </p:txBody>
      </p:sp>
      <p:sp>
        <p:nvSpPr>
          <p:cNvPr id="5" name="Espace réservé des commentaires 4"/>
          <p:cNvSpPr>
            <a:spLocks noGrp="1"/>
          </p:cNvSpPr>
          <p:nvPr>
            <p:ph type="body" sz="quarter" idx="3"/>
          </p:nvPr>
        </p:nvSpPr>
        <p:spPr>
          <a:xfrm>
            <a:off x="679927" y="4716662"/>
            <a:ext cx="5439410" cy="4468415"/>
          </a:xfrm>
          <a:prstGeom prst="rect">
            <a:avLst/>
          </a:prstGeom>
        </p:spPr>
        <p:txBody>
          <a:bodyPr vert="horz" lIns="91426" tIns="45713" rIns="91426" bIns="45713"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599"/>
            <a:ext cx="2946347" cy="496490"/>
          </a:xfrm>
          <a:prstGeom prst="rect">
            <a:avLst/>
          </a:prstGeom>
        </p:spPr>
        <p:txBody>
          <a:bodyPr vert="horz" lIns="91426" tIns="45713" rIns="91426" bIns="45713"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1343" y="9431599"/>
            <a:ext cx="2946347" cy="496490"/>
          </a:xfrm>
          <a:prstGeom prst="rect">
            <a:avLst/>
          </a:prstGeom>
        </p:spPr>
        <p:txBody>
          <a:bodyPr vert="horz" lIns="91426" tIns="45713" rIns="91426" bIns="45713" rtlCol="0" anchor="b"/>
          <a:lstStyle>
            <a:lvl1pPr algn="r">
              <a:defRPr sz="1200"/>
            </a:lvl1pPr>
          </a:lstStyle>
          <a:p>
            <a:fld id="{98342C95-EBBD-42DA-A2EA-B102259CC5AC}" type="slidenum">
              <a:rPr lang="fr-FR" smtClean="0"/>
              <a:t>‹N°›</a:t>
            </a:fld>
            <a:endParaRPr lang="fr-FR" dirty="0"/>
          </a:p>
        </p:txBody>
      </p:sp>
    </p:spTree>
    <p:extLst>
      <p:ext uri="{BB962C8B-B14F-4D97-AF65-F5344CB8AC3E}">
        <p14:creationId xmlns:p14="http://schemas.microsoft.com/office/powerpoint/2010/main" val="1510903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342C95-EBBD-42DA-A2EA-B102259CC5AC}" type="slidenum">
              <a:rPr lang="fr-FR" smtClean="0"/>
              <a:t>1</a:t>
            </a:fld>
            <a:endParaRPr lang="fr-FR" dirty="0"/>
          </a:p>
        </p:txBody>
      </p:sp>
    </p:spTree>
    <p:extLst>
      <p:ext uri="{BB962C8B-B14F-4D97-AF65-F5344CB8AC3E}">
        <p14:creationId xmlns:p14="http://schemas.microsoft.com/office/powerpoint/2010/main" val="3968682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15B64-A0A1-6770-3A69-0D28E1EAB59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D9675AD-4BCD-8575-FEEB-2488BE6FD19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3DA6D6B-8C92-4973-2CAD-F49AFE0189F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49CB1CE-2FAC-41EB-D3AE-B0EC8E420731}"/>
              </a:ext>
            </a:extLst>
          </p:cNvPr>
          <p:cNvSpPr>
            <a:spLocks noGrp="1"/>
          </p:cNvSpPr>
          <p:nvPr>
            <p:ph type="sldNum" sz="quarter" idx="5"/>
          </p:nvPr>
        </p:nvSpPr>
        <p:spPr/>
        <p:txBody>
          <a:bodyPr/>
          <a:lstStyle/>
          <a:p>
            <a:fld id="{98342C95-EBBD-42DA-A2EA-B102259CC5AC}" type="slidenum">
              <a:rPr lang="fr-FR" smtClean="0"/>
              <a:t>10</a:t>
            </a:fld>
            <a:endParaRPr lang="fr-FR" dirty="0"/>
          </a:p>
        </p:txBody>
      </p:sp>
    </p:spTree>
    <p:extLst>
      <p:ext uri="{BB962C8B-B14F-4D97-AF65-F5344CB8AC3E}">
        <p14:creationId xmlns:p14="http://schemas.microsoft.com/office/powerpoint/2010/main" val="2282200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342C95-EBBD-42DA-A2EA-B102259CC5AC}" type="slidenum">
              <a:rPr lang="fr-FR" smtClean="0"/>
              <a:t>11</a:t>
            </a:fld>
            <a:endParaRPr lang="fr-FR" dirty="0"/>
          </a:p>
        </p:txBody>
      </p:sp>
    </p:spTree>
    <p:extLst>
      <p:ext uri="{BB962C8B-B14F-4D97-AF65-F5344CB8AC3E}">
        <p14:creationId xmlns:p14="http://schemas.microsoft.com/office/powerpoint/2010/main" val="1250013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342C95-EBBD-42DA-A2EA-B102259CC5AC}" type="slidenum">
              <a:rPr lang="fr-FR" smtClean="0"/>
              <a:t>12</a:t>
            </a:fld>
            <a:endParaRPr lang="fr-FR" dirty="0"/>
          </a:p>
        </p:txBody>
      </p:sp>
    </p:spTree>
    <p:extLst>
      <p:ext uri="{BB962C8B-B14F-4D97-AF65-F5344CB8AC3E}">
        <p14:creationId xmlns:p14="http://schemas.microsoft.com/office/powerpoint/2010/main" val="3396973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342C95-EBBD-42DA-A2EA-B102259CC5AC}" type="slidenum">
              <a:rPr lang="fr-FR" smtClean="0"/>
              <a:t>13</a:t>
            </a:fld>
            <a:endParaRPr lang="fr-FR" dirty="0"/>
          </a:p>
        </p:txBody>
      </p:sp>
    </p:spTree>
    <p:extLst>
      <p:ext uri="{BB962C8B-B14F-4D97-AF65-F5344CB8AC3E}">
        <p14:creationId xmlns:p14="http://schemas.microsoft.com/office/powerpoint/2010/main" val="1260015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342C95-EBBD-42DA-A2EA-B102259CC5AC}" type="slidenum">
              <a:rPr lang="fr-FR" smtClean="0"/>
              <a:t>14</a:t>
            </a:fld>
            <a:endParaRPr lang="fr-FR" dirty="0"/>
          </a:p>
        </p:txBody>
      </p:sp>
    </p:spTree>
    <p:extLst>
      <p:ext uri="{BB962C8B-B14F-4D97-AF65-F5344CB8AC3E}">
        <p14:creationId xmlns:p14="http://schemas.microsoft.com/office/powerpoint/2010/main" val="4085520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D6A69-4313-2F71-ACE7-CC801E60F77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C2447D5-2135-F945-9FFF-156217EAE97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C533AAD-01D5-565A-7BEC-B6EDCB80BF7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32A802F-8592-BB01-60BD-603E6CCF15C1}"/>
              </a:ext>
            </a:extLst>
          </p:cNvPr>
          <p:cNvSpPr>
            <a:spLocks noGrp="1"/>
          </p:cNvSpPr>
          <p:nvPr>
            <p:ph type="sldNum" sz="quarter" idx="5"/>
          </p:nvPr>
        </p:nvSpPr>
        <p:spPr/>
        <p:txBody>
          <a:bodyPr/>
          <a:lstStyle/>
          <a:p>
            <a:fld id="{98342C95-EBBD-42DA-A2EA-B102259CC5AC}" type="slidenum">
              <a:rPr lang="fr-FR" smtClean="0"/>
              <a:t>15</a:t>
            </a:fld>
            <a:endParaRPr lang="fr-FR" dirty="0"/>
          </a:p>
        </p:txBody>
      </p:sp>
    </p:spTree>
    <p:extLst>
      <p:ext uri="{BB962C8B-B14F-4D97-AF65-F5344CB8AC3E}">
        <p14:creationId xmlns:p14="http://schemas.microsoft.com/office/powerpoint/2010/main" val="239526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2DBEF-4DDE-9DD5-8979-970B3312DD4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6E766C0-5070-5BA2-AE16-9A7E2A68081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3A85C45-2EAD-5DF3-B853-0DF941808D46}"/>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48971FF-EE49-5625-D74B-F7A5B5820370}"/>
              </a:ext>
            </a:extLst>
          </p:cNvPr>
          <p:cNvSpPr>
            <a:spLocks noGrp="1"/>
          </p:cNvSpPr>
          <p:nvPr>
            <p:ph type="sldNum" sz="quarter" idx="5"/>
          </p:nvPr>
        </p:nvSpPr>
        <p:spPr/>
        <p:txBody>
          <a:bodyPr/>
          <a:lstStyle/>
          <a:p>
            <a:fld id="{98342C95-EBBD-42DA-A2EA-B102259CC5AC}" type="slidenum">
              <a:rPr lang="fr-FR" smtClean="0"/>
              <a:t>16</a:t>
            </a:fld>
            <a:endParaRPr lang="fr-FR" dirty="0"/>
          </a:p>
        </p:txBody>
      </p:sp>
    </p:spTree>
    <p:extLst>
      <p:ext uri="{BB962C8B-B14F-4D97-AF65-F5344CB8AC3E}">
        <p14:creationId xmlns:p14="http://schemas.microsoft.com/office/powerpoint/2010/main" val="1841179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342C95-EBBD-42DA-A2EA-B102259CC5AC}" type="slidenum">
              <a:rPr lang="fr-FR" smtClean="0"/>
              <a:t>17</a:t>
            </a:fld>
            <a:endParaRPr lang="fr-FR" dirty="0"/>
          </a:p>
        </p:txBody>
      </p:sp>
    </p:spTree>
    <p:extLst>
      <p:ext uri="{BB962C8B-B14F-4D97-AF65-F5344CB8AC3E}">
        <p14:creationId xmlns:p14="http://schemas.microsoft.com/office/powerpoint/2010/main" val="2534255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342C95-EBBD-42DA-A2EA-B102259CC5AC}" type="slidenum">
              <a:rPr lang="fr-FR" smtClean="0"/>
              <a:t>18</a:t>
            </a:fld>
            <a:endParaRPr lang="fr-FR" dirty="0"/>
          </a:p>
        </p:txBody>
      </p:sp>
    </p:spTree>
    <p:extLst>
      <p:ext uri="{BB962C8B-B14F-4D97-AF65-F5344CB8AC3E}">
        <p14:creationId xmlns:p14="http://schemas.microsoft.com/office/powerpoint/2010/main" val="2229401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342C95-EBBD-42DA-A2EA-B102259CC5AC}" type="slidenum">
              <a:rPr lang="fr-FR" smtClean="0"/>
              <a:t>19</a:t>
            </a:fld>
            <a:endParaRPr lang="fr-FR" dirty="0"/>
          </a:p>
        </p:txBody>
      </p:sp>
    </p:spTree>
    <p:extLst>
      <p:ext uri="{BB962C8B-B14F-4D97-AF65-F5344CB8AC3E}">
        <p14:creationId xmlns:p14="http://schemas.microsoft.com/office/powerpoint/2010/main" val="3556679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342C95-EBBD-42DA-A2EA-B102259CC5AC}" type="slidenum">
              <a:rPr lang="fr-FR" smtClean="0"/>
              <a:t>2</a:t>
            </a:fld>
            <a:endParaRPr lang="fr-FR" dirty="0"/>
          </a:p>
        </p:txBody>
      </p:sp>
    </p:spTree>
    <p:extLst>
      <p:ext uri="{BB962C8B-B14F-4D97-AF65-F5344CB8AC3E}">
        <p14:creationId xmlns:p14="http://schemas.microsoft.com/office/powerpoint/2010/main" val="2418199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342C95-EBBD-42DA-A2EA-B102259CC5AC}" type="slidenum">
              <a:rPr lang="fr-FR" smtClean="0"/>
              <a:t>20</a:t>
            </a:fld>
            <a:endParaRPr lang="fr-FR" dirty="0"/>
          </a:p>
        </p:txBody>
      </p:sp>
    </p:spTree>
    <p:extLst>
      <p:ext uri="{BB962C8B-B14F-4D97-AF65-F5344CB8AC3E}">
        <p14:creationId xmlns:p14="http://schemas.microsoft.com/office/powerpoint/2010/main" val="2039314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342C95-EBBD-42DA-A2EA-B102259CC5AC}" type="slidenum">
              <a:rPr lang="fr-FR" smtClean="0"/>
              <a:t>21</a:t>
            </a:fld>
            <a:endParaRPr lang="fr-FR" dirty="0"/>
          </a:p>
        </p:txBody>
      </p:sp>
    </p:spTree>
    <p:extLst>
      <p:ext uri="{BB962C8B-B14F-4D97-AF65-F5344CB8AC3E}">
        <p14:creationId xmlns:p14="http://schemas.microsoft.com/office/powerpoint/2010/main" val="40605360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8238D-5686-6C3E-65F5-4673DBE5E92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2D29103-2946-E5C6-2B72-A60F14C0FA1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ED3CE84-0904-D69D-2676-3FD7322D849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008F7E3-B501-F9B0-961C-5F87101B678D}"/>
              </a:ext>
            </a:extLst>
          </p:cNvPr>
          <p:cNvSpPr>
            <a:spLocks noGrp="1"/>
          </p:cNvSpPr>
          <p:nvPr>
            <p:ph type="sldNum" sz="quarter" idx="5"/>
          </p:nvPr>
        </p:nvSpPr>
        <p:spPr/>
        <p:txBody>
          <a:bodyPr/>
          <a:lstStyle/>
          <a:p>
            <a:fld id="{98342C95-EBBD-42DA-A2EA-B102259CC5AC}" type="slidenum">
              <a:rPr lang="fr-FR" smtClean="0"/>
              <a:t>22</a:t>
            </a:fld>
            <a:endParaRPr lang="fr-FR" dirty="0"/>
          </a:p>
        </p:txBody>
      </p:sp>
    </p:spTree>
    <p:extLst>
      <p:ext uri="{BB962C8B-B14F-4D97-AF65-F5344CB8AC3E}">
        <p14:creationId xmlns:p14="http://schemas.microsoft.com/office/powerpoint/2010/main" val="3950415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69491-BAC3-4570-E9A0-4C21A941393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D87C97F-F654-C869-963A-A67E37622D2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4D0D899-1C6F-868F-6872-DAC02C2135B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9967203-1792-E759-4598-71593522009F}"/>
              </a:ext>
            </a:extLst>
          </p:cNvPr>
          <p:cNvSpPr>
            <a:spLocks noGrp="1"/>
          </p:cNvSpPr>
          <p:nvPr>
            <p:ph type="sldNum" sz="quarter" idx="5"/>
          </p:nvPr>
        </p:nvSpPr>
        <p:spPr/>
        <p:txBody>
          <a:bodyPr/>
          <a:lstStyle/>
          <a:p>
            <a:fld id="{98342C95-EBBD-42DA-A2EA-B102259CC5AC}" type="slidenum">
              <a:rPr lang="fr-FR" smtClean="0"/>
              <a:t>23</a:t>
            </a:fld>
            <a:endParaRPr lang="fr-FR" dirty="0"/>
          </a:p>
        </p:txBody>
      </p:sp>
    </p:spTree>
    <p:extLst>
      <p:ext uri="{BB962C8B-B14F-4D97-AF65-F5344CB8AC3E}">
        <p14:creationId xmlns:p14="http://schemas.microsoft.com/office/powerpoint/2010/main" val="2700785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342C95-EBBD-42DA-A2EA-B102259CC5AC}" type="slidenum">
              <a:rPr lang="fr-FR" smtClean="0"/>
              <a:t>24</a:t>
            </a:fld>
            <a:endParaRPr lang="fr-FR" dirty="0"/>
          </a:p>
        </p:txBody>
      </p:sp>
    </p:spTree>
    <p:extLst>
      <p:ext uri="{BB962C8B-B14F-4D97-AF65-F5344CB8AC3E}">
        <p14:creationId xmlns:p14="http://schemas.microsoft.com/office/powerpoint/2010/main" val="4211699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342C95-EBBD-42DA-A2EA-B102259CC5AC}" type="slidenum">
              <a:rPr lang="fr-FR" smtClean="0"/>
              <a:t>25</a:t>
            </a:fld>
            <a:endParaRPr lang="fr-FR" dirty="0"/>
          </a:p>
        </p:txBody>
      </p:sp>
    </p:spTree>
    <p:extLst>
      <p:ext uri="{BB962C8B-B14F-4D97-AF65-F5344CB8AC3E}">
        <p14:creationId xmlns:p14="http://schemas.microsoft.com/office/powerpoint/2010/main" val="1936576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342C95-EBBD-42DA-A2EA-B102259CC5AC}" type="slidenum">
              <a:rPr lang="fr-FR" smtClean="0"/>
              <a:t>26</a:t>
            </a:fld>
            <a:endParaRPr lang="fr-FR" dirty="0"/>
          </a:p>
        </p:txBody>
      </p:sp>
    </p:spTree>
    <p:extLst>
      <p:ext uri="{BB962C8B-B14F-4D97-AF65-F5344CB8AC3E}">
        <p14:creationId xmlns:p14="http://schemas.microsoft.com/office/powerpoint/2010/main" val="1853141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342C95-EBBD-42DA-A2EA-B102259CC5AC}" type="slidenum">
              <a:rPr lang="fr-FR" smtClean="0"/>
              <a:t>27</a:t>
            </a:fld>
            <a:endParaRPr lang="fr-FR" dirty="0"/>
          </a:p>
        </p:txBody>
      </p:sp>
    </p:spTree>
    <p:extLst>
      <p:ext uri="{BB962C8B-B14F-4D97-AF65-F5344CB8AC3E}">
        <p14:creationId xmlns:p14="http://schemas.microsoft.com/office/powerpoint/2010/main" val="184639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BDD46-835D-6944-3E89-A5914FF84A4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AF27297-AA97-56EF-38F4-2FAA9D59A31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678B590-F81D-CCAD-445B-9700833B9D6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501A451-07C7-D80D-820F-A453A2F753C8}"/>
              </a:ext>
            </a:extLst>
          </p:cNvPr>
          <p:cNvSpPr>
            <a:spLocks noGrp="1"/>
          </p:cNvSpPr>
          <p:nvPr>
            <p:ph type="sldNum" sz="quarter" idx="5"/>
          </p:nvPr>
        </p:nvSpPr>
        <p:spPr/>
        <p:txBody>
          <a:bodyPr/>
          <a:lstStyle/>
          <a:p>
            <a:fld id="{98342C95-EBBD-42DA-A2EA-B102259CC5AC}" type="slidenum">
              <a:rPr lang="fr-FR" smtClean="0"/>
              <a:t>28</a:t>
            </a:fld>
            <a:endParaRPr lang="fr-FR" dirty="0"/>
          </a:p>
        </p:txBody>
      </p:sp>
    </p:spTree>
    <p:extLst>
      <p:ext uri="{BB962C8B-B14F-4D97-AF65-F5344CB8AC3E}">
        <p14:creationId xmlns:p14="http://schemas.microsoft.com/office/powerpoint/2010/main" val="40327785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342C95-EBBD-42DA-A2EA-B102259CC5AC}" type="slidenum">
              <a:rPr lang="fr-FR" smtClean="0"/>
              <a:t>29</a:t>
            </a:fld>
            <a:endParaRPr lang="fr-FR" dirty="0"/>
          </a:p>
        </p:txBody>
      </p:sp>
    </p:spTree>
    <p:extLst>
      <p:ext uri="{BB962C8B-B14F-4D97-AF65-F5344CB8AC3E}">
        <p14:creationId xmlns:p14="http://schemas.microsoft.com/office/powerpoint/2010/main" val="27547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4F6F7-7F84-511A-9334-B40E01DD2B7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2F3BDD1-C5D1-56AE-EC2A-8445EDE6057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59E6C20-0991-8894-C878-20B8184B0D2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F0AB17B-90EC-32FA-6F76-3449DBBF0FFE}"/>
              </a:ext>
            </a:extLst>
          </p:cNvPr>
          <p:cNvSpPr>
            <a:spLocks noGrp="1"/>
          </p:cNvSpPr>
          <p:nvPr>
            <p:ph type="sldNum" sz="quarter" idx="5"/>
          </p:nvPr>
        </p:nvSpPr>
        <p:spPr/>
        <p:txBody>
          <a:bodyPr/>
          <a:lstStyle/>
          <a:p>
            <a:fld id="{98342C95-EBBD-42DA-A2EA-B102259CC5AC}" type="slidenum">
              <a:rPr lang="fr-FR" smtClean="0"/>
              <a:t>3</a:t>
            </a:fld>
            <a:endParaRPr lang="fr-FR" dirty="0"/>
          </a:p>
        </p:txBody>
      </p:sp>
    </p:spTree>
    <p:extLst>
      <p:ext uri="{BB962C8B-B14F-4D97-AF65-F5344CB8AC3E}">
        <p14:creationId xmlns:p14="http://schemas.microsoft.com/office/powerpoint/2010/main" val="42036200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3E843-624B-D7F0-5407-9338638D6F0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9A46DE9-E1A4-F530-8050-E7D9B67E218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3DF1812-D6AE-68DA-23E4-1D1412A3A397}"/>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3695613-0CB9-5D47-CFBC-F391445AAD29}"/>
              </a:ext>
            </a:extLst>
          </p:cNvPr>
          <p:cNvSpPr>
            <a:spLocks noGrp="1"/>
          </p:cNvSpPr>
          <p:nvPr>
            <p:ph type="sldNum" sz="quarter" idx="5"/>
          </p:nvPr>
        </p:nvSpPr>
        <p:spPr/>
        <p:txBody>
          <a:bodyPr/>
          <a:lstStyle/>
          <a:p>
            <a:fld id="{98342C95-EBBD-42DA-A2EA-B102259CC5AC}" type="slidenum">
              <a:rPr lang="fr-FR" smtClean="0"/>
              <a:t>30</a:t>
            </a:fld>
            <a:endParaRPr lang="fr-FR" dirty="0"/>
          </a:p>
        </p:txBody>
      </p:sp>
    </p:spTree>
    <p:extLst>
      <p:ext uri="{BB962C8B-B14F-4D97-AF65-F5344CB8AC3E}">
        <p14:creationId xmlns:p14="http://schemas.microsoft.com/office/powerpoint/2010/main" val="567579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ED8DB-902E-2796-17EB-723957C5039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F32DF9F-2515-2C41-AA48-3778CA0C7CE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623F665-EF91-BF7D-EC86-751AEE85A99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9AF45C3-0048-DBDE-417D-1B3F6FF10D1C}"/>
              </a:ext>
            </a:extLst>
          </p:cNvPr>
          <p:cNvSpPr>
            <a:spLocks noGrp="1"/>
          </p:cNvSpPr>
          <p:nvPr>
            <p:ph type="sldNum" sz="quarter" idx="5"/>
          </p:nvPr>
        </p:nvSpPr>
        <p:spPr/>
        <p:txBody>
          <a:bodyPr/>
          <a:lstStyle/>
          <a:p>
            <a:fld id="{98342C95-EBBD-42DA-A2EA-B102259CC5AC}" type="slidenum">
              <a:rPr lang="fr-FR" smtClean="0"/>
              <a:t>4</a:t>
            </a:fld>
            <a:endParaRPr lang="fr-FR" dirty="0"/>
          </a:p>
        </p:txBody>
      </p:sp>
    </p:spTree>
    <p:extLst>
      <p:ext uri="{BB962C8B-B14F-4D97-AF65-F5344CB8AC3E}">
        <p14:creationId xmlns:p14="http://schemas.microsoft.com/office/powerpoint/2010/main" val="2839485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3A39A-E89D-CA78-E0D8-8D34C342ECB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9761E84-72E3-FA68-DFAA-DF5224C5E90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F741D37-9BD5-9009-514F-458512FEBB3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1B72CBD-22B8-4504-DB79-DF4AF2BF7DCA}"/>
              </a:ext>
            </a:extLst>
          </p:cNvPr>
          <p:cNvSpPr>
            <a:spLocks noGrp="1"/>
          </p:cNvSpPr>
          <p:nvPr>
            <p:ph type="sldNum" sz="quarter" idx="5"/>
          </p:nvPr>
        </p:nvSpPr>
        <p:spPr/>
        <p:txBody>
          <a:bodyPr/>
          <a:lstStyle/>
          <a:p>
            <a:fld id="{98342C95-EBBD-42DA-A2EA-B102259CC5AC}" type="slidenum">
              <a:rPr lang="fr-FR" smtClean="0"/>
              <a:t>5</a:t>
            </a:fld>
            <a:endParaRPr lang="fr-FR" dirty="0"/>
          </a:p>
        </p:txBody>
      </p:sp>
    </p:spTree>
    <p:extLst>
      <p:ext uri="{BB962C8B-B14F-4D97-AF65-F5344CB8AC3E}">
        <p14:creationId xmlns:p14="http://schemas.microsoft.com/office/powerpoint/2010/main" val="3517345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342C95-EBBD-42DA-A2EA-B102259CC5AC}" type="slidenum">
              <a:rPr lang="fr-FR" smtClean="0"/>
              <a:t>6</a:t>
            </a:fld>
            <a:endParaRPr lang="fr-FR" dirty="0"/>
          </a:p>
        </p:txBody>
      </p:sp>
    </p:spTree>
    <p:extLst>
      <p:ext uri="{BB962C8B-B14F-4D97-AF65-F5344CB8AC3E}">
        <p14:creationId xmlns:p14="http://schemas.microsoft.com/office/powerpoint/2010/main" val="3746910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342C95-EBBD-42DA-A2EA-B102259CC5AC}" type="slidenum">
              <a:rPr lang="fr-FR" smtClean="0"/>
              <a:t>7</a:t>
            </a:fld>
            <a:endParaRPr lang="fr-FR" dirty="0"/>
          </a:p>
        </p:txBody>
      </p:sp>
    </p:spTree>
    <p:extLst>
      <p:ext uri="{BB962C8B-B14F-4D97-AF65-F5344CB8AC3E}">
        <p14:creationId xmlns:p14="http://schemas.microsoft.com/office/powerpoint/2010/main" val="678966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DCB07-C325-DD97-143B-D5DEB34B697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12EA5B3-AEF8-4FBA-D7AC-3C29D2B94CE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1E697CA-27B9-2954-E47A-2EA6C7F4334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FDE1D20-E0D5-7E87-9A0D-D4A85A3FDDC5}"/>
              </a:ext>
            </a:extLst>
          </p:cNvPr>
          <p:cNvSpPr>
            <a:spLocks noGrp="1"/>
          </p:cNvSpPr>
          <p:nvPr>
            <p:ph type="sldNum" sz="quarter" idx="5"/>
          </p:nvPr>
        </p:nvSpPr>
        <p:spPr/>
        <p:txBody>
          <a:bodyPr/>
          <a:lstStyle/>
          <a:p>
            <a:fld id="{98342C95-EBBD-42DA-A2EA-B102259CC5AC}" type="slidenum">
              <a:rPr lang="fr-FR" smtClean="0"/>
              <a:t>8</a:t>
            </a:fld>
            <a:endParaRPr lang="fr-FR" dirty="0"/>
          </a:p>
        </p:txBody>
      </p:sp>
    </p:spTree>
    <p:extLst>
      <p:ext uri="{BB962C8B-B14F-4D97-AF65-F5344CB8AC3E}">
        <p14:creationId xmlns:p14="http://schemas.microsoft.com/office/powerpoint/2010/main" val="2491439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342C95-EBBD-42DA-A2EA-B102259CC5AC}" type="slidenum">
              <a:rPr lang="fr-FR" smtClean="0"/>
              <a:t>9</a:t>
            </a:fld>
            <a:endParaRPr lang="fr-FR" dirty="0"/>
          </a:p>
        </p:txBody>
      </p:sp>
    </p:spTree>
    <p:extLst>
      <p:ext uri="{BB962C8B-B14F-4D97-AF65-F5344CB8AC3E}">
        <p14:creationId xmlns:p14="http://schemas.microsoft.com/office/powerpoint/2010/main" val="1697817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5AA769A9-9253-424D-9424-EFF98DC3CA5F}" type="datetimeFigureOut">
              <a:rPr lang="fr-FR" smtClean="0"/>
              <a:t>22/05/2024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CCEED60-43FF-472E-AE1A-5C6F162A6923}" type="slidenum">
              <a:rPr lang="fr-FR" smtClean="0"/>
              <a:t>‹N°›</a:t>
            </a:fld>
            <a:endParaRPr lang="fr-FR" dirty="0"/>
          </a:p>
        </p:txBody>
      </p:sp>
    </p:spTree>
    <p:extLst>
      <p:ext uri="{BB962C8B-B14F-4D97-AF65-F5344CB8AC3E}">
        <p14:creationId xmlns:p14="http://schemas.microsoft.com/office/powerpoint/2010/main" val="2487273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AA769A9-9253-424D-9424-EFF98DC3CA5F}" type="datetimeFigureOut">
              <a:rPr lang="fr-FR" smtClean="0"/>
              <a:t>22/05/2024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CCEED60-43FF-472E-AE1A-5C6F162A6923}" type="slidenum">
              <a:rPr lang="fr-FR" smtClean="0"/>
              <a:t>‹N°›</a:t>
            </a:fld>
            <a:endParaRPr lang="fr-FR" dirty="0"/>
          </a:p>
        </p:txBody>
      </p:sp>
    </p:spTree>
    <p:extLst>
      <p:ext uri="{BB962C8B-B14F-4D97-AF65-F5344CB8AC3E}">
        <p14:creationId xmlns:p14="http://schemas.microsoft.com/office/powerpoint/2010/main" val="3065084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AA769A9-9253-424D-9424-EFF98DC3CA5F}" type="datetimeFigureOut">
              <a:rPr lang="fr-FR" smtClean="0"/>
              <a:t>22/05/2024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CCEED60-43FF-472E-AE1A-5C6F162A6923}" type="slidenum">
              <a:rPr lang="fr-FR" smtClean="0"/>
              <a:t>‹N°›</a:t>
            </a:fld>
            <a:endParaRPr lang="fr-FR" dirty="0"/>
          </a:p>
        </p:txBody>
      </p:sp>
    </p:spTree>
    <p:extLst>
      <p:ext uri="{BB962C8B-B14F-4D97-AF65-F5344CB8AC3E}">
        <p14:creationId xmlns:p14="http://schemas.microsoft.com/office/powerpoint/2010/main" val="625495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p:txBody>
          <a:bodyPr/>
          <a:lstStyle/>
          <a:p>
            <a:fld id="{5CCEED60-43FF-472E-AE1A-5C6F162A6923}" type="slidenum">
              <a:rPr lang="fr-FR" smtClean="0"/>
              <a:t>‹N°›</a:t>
            </a:fld>
            <a:endParaRPr lang="fr-FR" dirty="0"/>
          </a:p>
        </p:txBody>
      </p:sp>
      <p:sp>
        <p:nvSpPr>
          <p:cNvPr id="4" name="Espace réservé de la date 3"/>
          <p:cNvSpPr>
            <a:spLocks noGrp="1"/>
          </p:cNvSpPr>
          <p:nvPr>
            <p:ph type="dt" sz="half" idx="10"/>
          </p:nvPr>
        </p:nvSpPr>
        <p:spPr>
          <a:xfrm>
            <a:off x="0" y="6641976"/>
            <a:ext cx="3840427" cy="216024"/>
          </a:xfrm>
        </p:spPr>
        <p:txBody>
          <a:bodyPr/>
          <a:lstStyle>
            <a:lvl1pPr>
              <a:defRPr>
                <a:solidFill>
                  <a:schemeClr val="bg1"/>
                </a:solidFill>
              </a:defRPr>
            </a:lvl1pPr>
          </a:lstStyle>
          <a:p>
            <a:r>
              <a:rPr lang="fr-FR" dirty="0"/>
              <a:t>Conseil Municipal du </a:t>
            </a:r>
            <a:fld id="{5AA769A9-9253-424D-9424-EFF98DC3CA5F}" type="datetimeFigureOut">
              <a:rPr lang="fr-FR" smtClean="0"/>
              <a:pPr/>
              <a:t>22/05/2024</a:t>
            </a:fld>
            <a:endParaRPr lang="fr-FR" dirty="0"/>
          </a:p>
        </p:txBody>
      </p:sp>
      <p:sp>
        <p:nvSpPr>
          <p:cNvPr id="7" name="Rectangle 6"/>
          <p:cNvSpPr/>
          <p:nvPr userDrawn="1"/>
        </p:nvSpPr>
        <p:spPr>
          <a:xfrm>
            <a:off x="0" y="-27384"/>
            <a:ext cx="12192000" cy="1117955"/>
          </a:xfrm>
          <a:prstGeom prst="rect">
            <a:avLst/>
          </a:prstGeom>
          <a:solidFill>
            <a:srgbClr val="27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800" dirty="0"/>
          </a:p>
        </p:txBody>
      </p:sp>
      <p:pic>
        <p:nvPicPr>
          <p:cNvPr id="8" name="Imag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7382" y="116633"/>
            <a:ext cx="768085" cy="831611"/>
          </a:xfrm>
          <a:prstGeom prst="rect">
            <a:avLst/>
          </a:prstGeom>
        </p:spPr>
      </p:pic>
      <p:pic>
        <p:nvPicPr>
          <p:cNvPr id="9" name="Imag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96534" y="115788"/>
            <a:ext cx="768085" cy="831611"/>
          </a:xfrm>
          <a:prstGeom prst="rect">
            <a:avLst/>
          </a:prstGeom>
        </p:spPr>
      </p:pic>
      <p:sp>
        <p:nvSpPr>
          <p:cNvPr id="10" name="Rectangle 9"/>
          <p:cNvSpPr/>
          <p:nvPr userDrawn="1"/>
        </p:nvSpPr>
        <p:spPr>
          <a:xfrm>
            <a:off x="0" y="6669360"/>
            <a:ext cx="12192000" cy="188640"/>
          </a:xfrm>
          <a:prstGeom prst="rect">
            <a:avLst/>
          </a:prstGeom>
          <a:solidFill>
            <a:srgbClr val="273A8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sz="1800" dirty="0"/>
          </a:p>
        </p:txBody>
      </p:sp>
    </p:spTree>
    <p:extLst>
      <p:ext uri="{BB962C8B-B14F-4D97-AF65-F5344CB8AC3E}">
        <p14:creationId xmlns:p14="http://schemas.microsoft.com/office/powerpoint/2010/main" val="1471944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5AA769A9-9253-424D-9424-EFF98DC3CA5F}" type="datetimeFigureOut">
              <a:rPr lang="fr-FR" smtClean="0"/>
              <a:t>22/05/2024</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CCEED60-43FF-472E-AE1A-5C6F162A6923}" type="slidenum">
              <a:rPr lang="fr-FR" smtClean="0"/>
              <a:t>‹N°›</a:t>
            </a:fld>
            <a:endParaRPr lang="fr-FR" dirty="0"/>
          </a:p>
        </p:txBody>
      </p:sp>
    </p:spTree>
    <p:extLst>
      <p:ext uri="{BB962C8B-B14F-4D97-AF65-F5344CB8AC3E}">
        <p14:creationId xmlns:p14="http://schemas.microsoft.com/office/powerpoint/2010/main" val="2299529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AA769A9-9253-424D-9424-EFF98DC3CA5F}" type="datetimeFigureOut">
              <a:rPr lang="fr-FR" smtClean="0"/>
              <a:t>22/05/2024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CCEED60-43FF-472E-AE1A-5C6F162A6923}" type="slidenum">
              <a:rPr lang="fr-FR" smtClean="0"/>
              <a:t>‹N°›</a:t>
            </a:fld>
            <a:endParaRPr lang="fr-FR" dirty="0"/>
          </a:p>
        </p:txBody>
      </p:sp>
    </p:spTree>
    <p:extLst>
      <p:ext uri="{BB962C8B-B14F-4D97-AF65-F5344CB8AC3E}">
        <p14:creationId xmlns:p14="http://schemas.microsoft.com/office/powerpoint/2010/main" val="218109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AA769A9-9253-424D-9424-EFF98DC3CA5F}" type="datetimeFigureOut">
              <a:rPr lang="fr-FR" smtClean="0"/>
              <a:t>22/05/2024</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5CCEED60-43FF-472E-AE1A-5C6F162A6923}" type="slidenum">
              <a:rPr lang="fr-FR" smtClean="0"/>
              <a:t>‹N°›</a:t>
            </a:fld>
            <a:endParaRPr lang="fr-FR" dirty="0"/>
          </a:p>
        </p:txBody>
      </p:sp>
    </p:spTree>
    <p:extLst>
      <p:ext uri="{BB962C8B-B14F-4D97-AF65-F5344CB8AC3E}">
        <p14:creationId xmlns:p14="http://schemas.microsoft.com/office/powerpoint/2010/main" val="309061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5AA769A9-9253-424D-9424-EFF98DC3CA5F}" type="datetimeFigureOut">
              <a:rPr lang="fr-FR" smtClean="0"/>
              <a:t>22/05/2024</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5CCEED60-43FF-472E-AE1A-5C6F162A6923}" type="slidenum">
              <a:rPr lang="fr-FR" smtClean="0"/>
              <a:t>‹N°›</a:t>
            </a:fld>
            <a:endParaRPr lang="fr-FR" dirty="0"/>
          </a:p>
        </p:txBody>
      </p:sp>
    </p:spTree>
    <p:extLst>
      <p:ext uri="{BB962C8B-B14F-4D97-AF65-F5344CB8AC3E}">
        <p14:creationId xmlns:p14="http://schemas.microsoft.com/office/powerpoint/2010/main" val="575938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AA769A9-9253-424D-9424-EFF98DC3CA5F}" type="datetimeFigureOut">
              <a:rPr lang="fr-FR" smtClean="0"/>
              <a:t>22/05/2024</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5CCEED60-43FF-472E-AE1A-5C6F162A6923}" type="slidenum">
              <a:rPr lang="fr-FR" smtClean="0"/>
              <a:t>‹N°›</a:t>
            </a:fld>
            <a:endParaRPr lang="fr-FR" dirty="0"/>
          </a:p>
        </p:txBody>
      </p:sp>
    </p:spTree>
    <p:extLst>
      <p:ext uri="{BB962C8B-B14F-4D97-AF65-F5344CB8AC3E}">
        <p14:creationId xmlns:p14="http://schemas.microsoft.com/office/powerpoint/2010/main" val="1796823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AA769A9-9253-424D-9424-EFF98DC3CA5F}" type="datetimeFigureOut">
              <a:rPr lang="fr-FR" smtClean="0"/>
              <a:t>22/05/2024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CCEED60-43FF-472E-AE1A-5C6F162A6923}" type="slidenum">
              <a:rPr lang="fr-FR" smtClean="0"/>
              <a:t>‹N°›</a:t>
            </a:fld>
            <a:endParaRPr lang="fr-FR" dirty="0"/>
          </a:p>
        </p:txBody>
      </p:sp>
    </p:spTree>
    <p:extLst>
      <p:ext uri="{BB962C8B-B14F-4D97-AF65-F5344CB8AC3E}">
        <p14:creationId xmlns:p14="http://schemas.microsoft.com/office/powerpoint/2010/main" val="2805680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5AA769A9-9253-424D-9424-EFF98DC3CA5F}" type="datetimeFigureOut">
              <a:rPr lang="fr-FR" smtClean="0"/>
              <a:t>22/05/2024</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CCEED60-43FF-472E-AE1A-5C6F162A6923}" type="slidenum">
              <a:rPr lang="fr-FR" smtClean="0"/>
              <a:t>‹N°›</a:t>
            </a:fld>
            <a:endParaRPr lang="fr-FR" dirty="0"/>
          </a:p>
        </p:txBody>
      </p:sp>
    </p:spTree>
    <p:extLst>
      <p:ext uri="{BB962C8B-B14F-4D97-AF65-F5344CB8AC3E}">
        <p14:creationId xmlns:p14="http://schemas.microsoft.com/office/powerpoint/2010/main" val="111195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A769A9-9253-424D-9424-EFF98DC3CA5F}" type="datetimeFigureOut">
              <a:rPr lang="fr-FR" smtClean="0"/>
              <a:t>22/05/2024</a:t>
            </a:fld>
            <a:endParaRPr lang="fr-FR" dirty="0"/>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CEED60-43FF-472E-AE1A-5C6F162A6923}" type="slidenum">
              <a:rPr lang="fr-FR" smtClean="0"/>
              <a:t>‹N°›</a:t>
            </a:fld>
            <a:endParaRPr lang="fr-FR" dirty="0"/>
          </a:p>
        </p:txBody>
      </p:sp>
      <p:pic>
        <p:nvPicPr>
          <p:cNvPr id="8" name="Image 7"/>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527382" y="116633"/>
            <a:ext cx="768085" cy="831611"/>
          </a:xfrm>
          <a:prstGeom prst="rect">
            <a:avLst/>
          </a:prstGeom>
        </p:spPr>
      </p:pic>
      <p:pic>
        <p:nvPicPr>
          <p:cNvPr id="9" name="Image 8"/>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0896534" y="115788"/>
            <a:ext cx="768085" cy="831611"/>
          </a:xfrm>
          <a:prstGeom prst="rect">
            <a:avLst/>
          </a:prstGeom>
        </p:spPr>
      </p:pic>
    </p:spTree>
    <p:extLst>
      <p:ext uri="{BB962C8B-B14F-4D97-AF65-F5344CB8AC3E}">
        <p14:creationId xmlns:p14="http://schemas.microsoft.com/office/powerpoint/2010/main" val="2065159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jp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emf"/><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jp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jp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jp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jp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6.emf"/><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emf"/><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jp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3.emf"/><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4.emf"/><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jp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arbre, herbe, extérieur, ciel&#10;&#10;Description générée automatiquement">
            <a:extLst>
              <a:ext uri="{FF2B5EF4-FFF2-40B4-BE49-F238E27FC236}">
                <a16:creationId xmlns:a16="http://schemas.microsoft.com/office/drawing/2014/main" id="{D3007257-34FA-C63A-1BEA-750A19A541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80" y="-3187071"/>
            <a:ext cx="12182200" cy="9136351"/>
          </a:xfrm>
          <a:prstGeom prst="rect">
            <a:avLst/>
          </a:prstGeom>
        </p:spPr>
      </p:pic>
      <p:pic>
        <p:nvPicPr>
          <p:cNvPr id="9" name="Imag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96400" y="115788"/>
            <a:ext cx="576064" cy="831611"/>
          </a:xfrm>
          <a:prstGeom prst="rect">
            <a:avLst/>
          </a:prstGeom>
        </p:spPr>
      </p:pic>
      <p:pic>
        <p:nvPicPr>
          <p:cNvPr id="11" name="Image 10">
            <a:extLst>
              <a:ext uri="{FF2B5EF4-FFF2-40B4-BE49-F238E27FC236}">
                <a16:creationId xmlns:a16="http://schemas.microsoft.com/office/drawing/2014/main" id="{00D48531-1178-45D2-AFCC-DE1EF6C5C14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800" y="3429000"/>
            <a:ext cx="12192000" cy="3417828"/>
          </a:xfrm>
          <a:prstGeom prst="rect">
            <a:avLst/>
          </a:prstGeom>
        </p:spPr>
      </p:pic>
      <p:pic>
        <p:nvPicPr>
          <p:cNvPr id="20" name="Image 19">
            <a:extLst>
              <a:ext uri="{FF2B5EF4-FFF2-40B4-BE49-F238E27FC236}">
                <a16:creationId xmlns:a16="http://schemas.microsoft.com/office/drawing/2014/main" id="{3FFD10E7-F7B3-4D46-B6A2-7A17D3A369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4514" y="4649017"/>
            <a:ext cx="1603858" cy="1483569"/>
          </a:xfrm>
          <a:prstGeom prst="rect">
            <a:avLst/>
          </a:prstGeom>
        </p:spPr>
      </p:pic>
      <p:cxnSp>
        <p:nvCxnSpPr>
          <p:cNvPr id="23" name="Connecteur droit 22">
            <a:extLst>
              <a:ext uri="{FF2B5EF4-FFF2-40B4-BE49-F238E27FC236}">
                <a16:creationId xmlns:a16="http://schemas.microsoft.com/office/drawing/2014/main" id="{8C2898DE-5641-4F08-940B-FAD3D2375143}"/>
              </a:ext>
            </a:extLst>
          </p:cNvPr>
          <p:cNvCxnSpPr/>
          <p:nvPr/>
        </p:nvCxnSpPr>
        <p:spPr>
          <a:xfrm>
            <a:off x="1919536" y="6381328"/>
            <a:ext cx="80648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AutoShape 3">
            <a:extLst>
              <a:ext uri="{FF2B5EF4-FFF2-40B4-BE49-F238E27FC236}">
                <a16:creationId xmlns:a16="http://schemas.microsoft.com/office/drawing/2014/main" id="{C7E0046D-9112-46C1-AF35-381AC12D764F}"/>
              </a:ext>
            </a:extLst>
          </p:cNvPr>
          <p:cNvSpPr>
            <a:spLocks noChangeArrowheads="1"/>
          </p:cNvSpPr>
          <p:nvPr/>
        </p:nvSpPr>
        <p:spPr bwMode="auto">
          <a:xfrm>
            <a:off x="0" y="3590602"/>
            <a:ext cx="12192000" cy="1800200"/>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fontAlgn="base">
              <a:spcBef>
                <a:spcPct val="0"/>
              </a:spcBef>
            </a:pPr>
            <a:r>
              <a:rPr lang="fr-FR" altLang="fr-FR" sz="7200" b="1" dirty="0">
                <a:solidFill>
                  <a:schemeClr val="bg1"/>
                </a:solidFill>
                <a:latin typeface="Century Gothic" panose="020B0502020202020204" pitchFamily="34" charset="0"/>
                <a:cs typeface="Arial" pitchFamily="34" charset="0"/>
              </a:rPr>
              <a:t>Rapport &amp; Débat</a:t>
            </a:r>
          </a:p>
          <a:p>
            <a:pPr algn="ctr" fontAlgn="base">
              <a:spcBef>
                <a:spcPct val="0"/>
              </a:spcBef>
            </a:pPr>
            <a:endParaRPr lang="fr-FR" altLang="fr-FR" sz="10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5000" b="1" dirty="0">
                <a:solidFill>
                  <a:schemeClr val="bg1"/>
                </a:solidFill>
                <a:latin typeface="Century Gothic" panose="020B0502020202020204" pitchFamily="34" charset="0"/>
                <a:cs typeface="Arial" pitchFamily="34" charset="0"/>
              </a:rPr>
              <a:t>D’Orientations Budgétaires</a:t>
            </a:r>
          </a:p>
          <a:p>
            <a:pPr algn="ctr" fontAlgn="base">
              <a:spcBef>
                <a:spcPct val="0"/>
              </a:spcBef>
            </a:pPr>
            <a:r>
              <a:rPr lang="fr-FR" altLang="fr-FR" sz="5000" b="1" dirty="0">
                <a:solidFill>
                  <a:schemeClr val="bg1"/>
                </a:solidFill>
                <a:latin typeface="Century Gothic" panose="020B0502020202020204" pitchFamily="34" charset="0"/>
                <a:cs typeface="Arial" pitchFamily="34" charset="0"/>
              </a:rPr>
              <a:t>2024</a:t>
            </a:r>
            <a:endParaRPr lang="fr-FR" altLang="fr-FR" sz="5000" b="1" dirty="0">
              <a:solidFill>
                <a:srgbClr val="F9D574"/>
              </a:solidFill>
              <a:latin typeface="Century Gothic" panose="020B0502020202020204" pitchFamily="34" charset="0"/>
              <a:cs typeface="Arial" pitchFamily="34" charset="0"/>
            </a:endParaRPr>
          </a:p>
        </p:txBody>
      </p:sp>
      <p:pic>
        <p:nvPicPr>
          <p:cNvPr id="26" name="Image 25">
            <a:extLst>
              <a:ext uri="{FF2B5EF4-FFF2-40B4-BE49-F238E27FC236}">
                <a16:creationId xmlns:a16="http://schemas.microsoft.com/office/drawing/2014/main" id="{B71D1A84-D3F0-4C86-AEDF-4D321F08C6A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00456" y="4681735"/>
            <a:ext cx="1603858" cy="1483569"/>
          </a:xfrm>
          <a:prstGeom prst="rect">
            <a:avLst/>
          </a:prstGeom>
        </p:spPr>
      </p:pic>
      <p:sp>
        <p:nvSpPr>
          <p:cNvPr id="2" name="AutoShape 3">
            <a:extLst>
              <a:ext uri="{FF2B5EF4-FFF2-40B4-BE49-F238E27FC236}">
                <a16:creationId xmlns:a16="http://schemas.microsoft.com/office/drawing/2014/main" id="{92548D35-518F-45D8-8526-5D76BBF1C61B}"/>
              </a:ext>
            </a:extLst>
          </p:cNvPr>
          <p:cNvSpPr>
            <a:spLocks noChangeArrowheads="1"/>
          </p:cNvSpPr>
          <p:nvPr/>
        </p:nvSpPr>
        <p:spPr bwMode="auto">
          <a:xfrm>
            <a:off x="9909733" y="6076545"/>
            <a:ext cx="2306947" cy="6095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r>
              <a:rPr lang="fr-FR" altLang="fr-FR" sz="2000" b="1" dirty="0">
                <a:solidFill>
                  <a:schemeClr val="bg1"/>
                </a:solidFill>
                <a:latin typeface="Century Gothic" panose="020B0502020202020204" pitchFamily="34" charset="0"/>
                <a:cs typeface="Arial" pitchFamily="34" charset="0"/>
              </a:rPr>
              <a:t>30 janvier 2024</a:t>
            </a:r>
          </a:p>
        </p:txBody>
      </p:sp>
    </p:spTree>
    <p:extLst>
      <p:ext uri="{BB962C8B-B14F-4D97-AF65-F5344CB8AC3E}">
        <p14:creationId xmlns:p14="http://schemas.microsoft.com/office/powerpoint/2010/main" val="78363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9BF66-88A4-BAC0-AB7A-CE38BA870584}"/>
            </a:ext>
          </a:extLst>
        </p:cNvPr>
        <p:cNvGrpSpPr/>
        <p:nvPr/>
      </p:nvGrpSpPr>
      <p:grpSpPr>
        <a:xfrm>
          <a:off x="0" y="0"/>
          <a:ext cx="0" cy="0"/>
          <a:chOff x="0" y="0"/>
          <a:chExt cx="0" cy="0"/>
        </a:xfrm>
      </p:grpSpPr>
      <p:pic>
        <p:nvPicPr>
          <p:cNvPr id="8" name="Image 7">
            <a:extLst>
              <a:ext uri="{FF2B5EF4-FFF2-40B4-BE49-F238E27FC236}">
                <a16:creationId xmlns:a16="http://schemas.microsoft.com/office/drawing/2014/main" id="{1F4D9943-29D2-06B4-B0C1-072C26CB40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9536" y="116633"/>
            <a:ext cx="576064" cy="831611"/>
          </a:xfrm>
          <a:prstGeom prst="rect">
            <a:avLst/>
          </a:prstGeom>
        </p:spPr>
      </p:pic>
      <p:pic>
        <p:nvPicPr>
          <p:cNvPr id="9" name="Image 8">
            <a:extLst>
              <a:ext uri="{FF2B5EF4-FFF2-40B4-BE49-F238E27FC236}">
                <a16:creationId xmlns:a16="http://schemas.microsoft.com/office/drawing/2014/main" id="{825F2F07-7CA7-410D-C43C-C1B7B20611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6400" y="115788"/>
            <a:ext cx="576064" cy="831611"/>
          </a:xfrm>
          <a:prstGeom prst="rect">
            <a:avLst/>
          </a:prstGeom>
        </p:spPr>
      </p:pic>
      <p:pic>
        <p:nvPicPr>
          <p:cNvPr id="10" name="Image 9">
            <a:extLst>
              <a:ext uri="{FF2B5EF4-FFF2-40B4-BE49-F238E27FC236}">
                <a16:creationId xmlns:a16="http://schemas.microsoft.com/office/drawing/2014/main" id="{B5BD81F7-8BA6-BFAF-2B4F-B0985F8816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9753" y="203742"/>
            <a:ext cx="5172494" cy="655701"/>
          </a:xfrm>
          <a:prstGeom prst="rect">
            <a:avLst/>
          </a:prstGeom>
        </p:spPr>
      </p:pic>
      <p:pic>
        <p:nvPicPr>
          <p:cNvPr id="11" name="Image 10">
            <a:extLst>
              <a:ext uri="{FF2B5EF4-FFF2-40B4-BE49-F238E27FC236}">
                <a16:creationId xmlns:a16="http://schemas.microsoft.com/office/drawing/2014/main" id="{65D7BD3A-2353-3EB4-70D7-25249658AA5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673" y="-14580"/>
            <a:ext cx="12192000" cy="1025574"/>
          </a:xfrm>
          <a:prstGeom prst="rect">
            <a:avLst/>
          </a:prstGeom>
        </p:spPr>
      </p:pic>
      <p:pic>
        <p:nvPicPr>
          <p:cNvPr id="14" name="Image 13">
            <a:extLst>
              <a:ext uri="{FF2B5EF4-FFF2-40B4-BE49-F238E27FC236}">
                <a16:creationId xmlns:a16="http://schemas.microsoft.com/office/drawing/2014/main" id="{07295431-A2DF-1CBE-7121-7B51A160B33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513" y="6637258"/>
            <a:ext cx="12192000" cy="203743"/>
          </a:xfrm>
          <a:prstGeom prst="rect">
            <a:avLst/>
          </a:prstGeom>
        </p:spPr>
      </p:pic>
      <p:sp>
        <p:nvSpPr>
          <p:cNvPr id="12" name="AutoShape 3">
            <a:extLst>
              <a:ext uri="{FF2B5EF4-FFF2-40B4-BE49-F238E27FC236}">
                <a16:creationId xmlns:a16="http://schemas.microsoft.com/office/drawing/2014/main" id="{90250018-03A6-AE56-400B-80CF49CA380B}"/>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Les Recettes de Fonctionnement</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pic>
        <p:nvPicPr>
          <p:cNvPr id="13" name="Image 12">
            <a:extLst>
              <a:ext uri="{FF2B5EF4-FFF2-40B4-BE49-F238E27FC236}">
                <a16:creationId xmlns:a16="http://schemas.microsoft.com/office/drawing/2014/main" id="{0535FAD8-8D9E-1703-65BE-919D96B110F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graphicFrame>
        <p:nvGraphicFramePr>
          <p:cNvPr id="5" name="Tableau 4">
            <a:extLst>
              <a:ext uri="{FF2B5EF4-FFF2-40B4-BE49-F238E27FC236}">
                <a16:creationId xmlns:a16="http://schemas.microsoft.com/office/drawing/2014/main" id="{97A7BC32-CA57-0B15-D093-FACEA1A04A34}"/>
              </a:ext>
            </a:extLst>
          </p:cNvPr>
          <p:cNvGraphicFramePr>
            <a:graphicFrameLocks noGrp="1"/>
          </p:cNvGraphicFramePr>
          <p:nvPr/>
        </p:nvGraphicFramePr>
        <p:xfrm>
          <a:off x="767408" y="1196752"/>
          <a:ext cx="10621181" cy="5275400"/>
        </p:xfrm>
        <a:graphic>
          <a:graphicData uri="http://schemas.openxmlformats.org/drawingml/2006/table">
            <a:tbl>
              <a:tblPr firstRow="1" bandRow="1">
                <a:tableStyleId>{5C22544A-7EE6-4342-B048-85BDC9FD1C3A}</a:tableStyleId>
              </a:tblPr>
              <a:tblGrid>
                <a:gridCol w="4176464">
                  <a:extLst>
                    <a:ext uri="{9D8B030D-6E8A-4147-A177-3AD203B41FA5}">
                      <a16:colId xmlns:a16="http://schemas.microsoft.com/office/drawing/2014/main" val="4069840863"/>
                    </a:ext>
                  </a:extLst>
                </a:gridCol>
                <a:gridCol w="1512168">
                  <a:extLst>
                    <a:ext uri="{9D8B030D-6E8A-4147-A177-3AD203B41FA5}">
                      <a16:colId xmlns:a16="http://schemas.microsoft.com/office/drawing/2014/main" val="1733106003"/>
                    </a:ext>
                  </a:extLst>
                </a:gridCol>
                <a:gridCol w="1512168">
                  <a:extLst>
                    <a:ext uri="{9D8B030D-6E8A-4147-A177-3AD203B41FA5}">
                      <a16:colId xmlns:a16="http://schemas.microsoft.com/office/drawing/2014/main" val="1427837275"/>
                    </a:ext>
                  </a:extLst>
                </a:gridCol>
                <a:gridCol w="792088">
                  <a:extLst>
                    <a:ext uri="{9D8B030D-6E8A-4147-A177-3AD203B41FA5}">
                      <a16:colId xmlns:a16="http://schemas.microsoft.com/office/drawing/2014/main" val="1270235257"/>
                    </a:ext>
                  </a:extLst>
                </a:gridCol>
                <a:gridCol w="1759895">
                  <a:extLst>
                    <a:ext uri="{9D8B030D-6E8A-4147-A177-3AD203B41FA5}">
                      <a16:colId xmlns:a16="http://schemas.microsoft.com/office/drawing/2014/main" val="838017373"/>
                    </a:ext>
                  </a:extLst>
                </a:gridCol>
                <a:gridCol w="868398">
                  <a:extLst>
                    <a:ext uri="{9D8B030D-6E8A-4147-A177-3AD203B41FA5}">
                      <a16:colId xmlns:a16="http://schemas.microsoft.com/office/drawing/2014/main" val="4090692486"/>
                    </a:ext>
                  </a:extLst>
                </a:gridCol>
              </a:tblGrid>
              <a:tr h="357395">
                <a:tc>
                  <a:txBody>
                    <a:bodyPr/>
                    <a:lstStyle/>
                    <a:p>
                      <a:r>
                        <a:rPr lang="fr-FR" dirty="0"/>
                        <a:t>Montants en K€</a:t>
                      </a:r>
                    </a:p>
                  </a:txBody>
                  <a:tcPr/>
                </a:tc>
                <a:tc>
                  <a:txBody>
                    <a:bodyPr/>
                    <a:lstStyle/>
                    <a:p>
                      <a:pPr algn="ctr"/>
                      <a:r>
                        <a:rPr lang="fr-FR" dirty="0"/>
                        <a:t>RÉALISÉ 2022</a:t>
                      </a:r>
                    </a:p>
                  </a:txBody>
                  <a:tcPr/>
                </a:tc>
                <a:tc>
                  <a:txBody>
                    <a:bodyPr/>
                    <a:lstStyle/>
                    <a:p>
                      <a:pPr algn="ctr"/>
                      <a:r>
                        <a:rPr lang="fr-FR" dirty="0"/>
                        <a:t>RÉALISÉ 2023</a:t>
                      </a:r>
                    </a:p>
                  </a:txBody>
                  <a:tcPr/>
                </a:tc>
                <a:tc>
                  <a:txBody>
                    <a:bodyPr/>
                    <a:lstStyle/>
                    <a:p>
                      <a:pPr algn="ctr"/>
                      <a:r>
                        <a:rPr lang="fr-FR" dirty="0"/>
                        <a:t>%</a:t>
                      </a:r>
                    </a:p>
                  </a:txBody>
                  <a:tcPr/>
                </a:tc>
                <a:tc>
                  <a:txBody>
                    <a:bodyPr/>
                    <a:lstStyle/>
                    <a:p>
                      <a:pPr algn="ctr"/>
                      <a:r>
                        <a:rPr lang="fr-FR" dirty="0" err="1">
                          <a:solidFill>
                            <a:srgbClr val="FFFF00"/>
                          </a:solidFill>
                        </a:rPr>
                        <a:t>Prév</a:t>
                      </a:r>
                      <a:r>
                        <a:rPr lang="fr-FR" dirty="0">
                          <a:solidFill>
                            <a:srgbClr val="FFFF00"/>
                          </a:solidFill>
                        </a:rPr>
                        <a:t>. 2024</a:t>
                      </a:r>
                    </a:p>
                  </a:txBody>
                  <a:tcPr/>
                </a:tc>
                <a:tc>
                  <a:txBody>
                    <a:bodyPr/>
                    <a:lstStyle/>
                    <a:p>
                      <a:pPr algn="ctr"/>
                      <a:r>
                        <a:rPr lang="fr-FR" dirty="0">
                          <a:solidFill>
                            <a:srgbClr val="FFFF00"/>
                          </a:solidFill>
                        </a:rPr>
                        <a:t>%</a:t>
                      </a:r>
                    </a:p>
                  </a:txBody>
                  <a:tcPr/>
                </a:tc>
                <a:extLst>
                  <a:ext uri="{0D108BD9-81ED-4DB2-BD59-A6C34878D82A}">
                    <a16:rowId xmlns:a16="http://schemas.microsoft.com/office/drawing/2014/main" val="1568314540"/>
                  </a:ext>
                </a:extLst>
              </a:tr>
              <a:tr h="490964">
                <a:tc>
                  <a:txBody>
                    <a:bodyPr/>
                    <a:lstStyle/>
                    <a:p>
                      <a:endParaRPr lang="fr-FR" dirty="0"/>
                    </a:p>
                  </a:txBody>
                  <a:tcPr/>
                </a:tc>
                <a:tc>
                  <a:txBody>
                    <a:bodyPr/>
                    <a:lstStyle/>
                    <a:p>
                      <a:endParaRPr lang="fr-FR" dirty="0"/>
                    </a:p>
                  </a:txBody>
                  <a:tcPr/>
                </a:tc>
                <a:tc>
                  <a:txBody>
                    <a:bodyPr/>
                    <a:lstStyle/>
                    <a:p>
                      <a:pPr algn="ctr"/>
                      <a:endParaRPr lang="fr-FR" dirty="0"/>
                    </a:p>
                  </a:txBody>
                  <a:tcPr/>
                </a:tc>
                <a:tc>
                  <a:txBody>
                    <a:bodyPr/>
                    <a:lstStyle/>
                    <a:p>
                      <a:pPr algn="ctr"/>
                      <a:endParaRPr lang="fr-FR" dirty="0"/>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2230242394"/>
                  </a:ext>
                </a:extLst>
              </a:tr>
              <a:tr h="4909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txBody>
                  <a:tcPr/>
                </a:tc>
                <a:tc>
                  <a:txBody>
                    <a:bodyPr/>
                    <a:lstStyle/>
                    <a:p>
                      <a:pPr algn="ctr"/>
                      <a:endParaRPr lang="fr-FR" dirty="0"/>
                    </a:p>
                  </a:txBody>
                  <a:tcPr/>
                </a:tc>
                <a:tc>
                  <a:txBody>
                    <a:bodyPr/>
                    <a:lstStyle/>
                    <a:p>
                      <a:pPr algn="ctr"/>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1754451319"/>
                  </a:ext>
                </a:extLst>
              </a:tr>
              <a:tr h="490964">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495387785"/>
                  </a:ext>
                </a:extLst>
              </a:tr>
              <a:tr h="490964">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549575404"/>
                  </a:ext>
                </a:extLst>
              </a:tr>
              <a:tr h="490964">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3659723107"/>
                  </a:ext>
                </a:extLst>
              </a:tr>
              <a:tr h="490964">
                <a:tc>
                  <a:txBody>
                    <a:bodyPr/>
                    <a:lstStyle/>
                    <a:p>
                      <a:endParaRPr lang="fr-FR" dirty="0"/>
                    </a:p>
                  </a:txBody>
                  <a:tcPr>
                    <a:solidFill>
                      <a:srgbClr val="FFC000"/>
                    </a:solidFill>
                  </a:tcPr>
                </a:tc>
                <a:tc>
                  <a:txBody>
                    <a:bodyPr/>
                    <a:lstStyle/>
                    <a:p>
                      <a:endParaRPr lang="fr-FR" dirty="0"/>
                    </a:p>
                  </a:txBody>
                  <a:tcPr>
                    <a:solidFill>
                      <a:srgbClr val="FFC000"/>
                    </a:solidFill>
                  </a:tcPr>
                </a:tc>
                <a:tc>
                  <a:txBody>
                    <a:bodyPr/>
                    <a:lstStyle/>
                    <a:p>
                      <a:endParaRPr lang="fr-FR"/>
                    </a:p>
                  </a:txBody>
                  <a:tcPr>
                    <a:solidFill>
                      <a:srgbClr val="FFC000"/>
                    </a:solidFill>
                  </a:tcPr>
                </a:tc>
                <a:tc>
                  <a:txBody>
                    <a:bodyPr/>
                    <a:lstStyle/>
                    <a:p>
                      <a:endParaRPr lang="fr-FR"/>
                    </a:p>
                  </a:txBody>
                  <a:tcPr>
                    <a:solidFill>
                      <a:srgbClr val="FFC000"/>
                    </a:solidFill>
                  </a:tcPr>
                </a:tc>
                <a:tc>
                  <a:txBody>
                    <a:bodyPr/>
                    <a:lstStyle/>
                    <a:p>
                      <a:endParaRPr lang="fr-FR"/>
                    </a:p>
                  </a:txBody>
                  <a:tcPr>
                    <a:solidFill>
                      <a:srgbClr val="FFC000"/>
                    </a:solidFill>
                  </a:tcPr>
                </a:tc>
                <a:tc>
                  <a:txBody>
                    <a:bodyPr/>
                    <a:lstStyle/>
                    <a:p>
                      <a:endParaRPr lang="fr-FR" dirty="0"/>
                    </a:p>
                  </a:txBody>
                  <a:tcPr>
                    <a:solidFill>
                      <a:srgbClr val="FFC000"/>
                    </a:solidFill>
                  </a:tcPr>
                </a:tc>
                <a:extLst>
                  <a:ext uri="{0D108BD9-81ED-4DB2-BD59-A6C34878D82A}">
                    <a16:rowId xmlns:a16="http://schemas.microsoft.com/office/drawing/2014/main" val="2871188571"/>
                  </a:ext>
                </a:extLst>
              </a:tr>
              <a:tr h="490964">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31244243"/>
                  </a:ext>
                </a:extLst>
              </a:tr>
              <a:tr h="490964">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4013074507"/>
                  </a:ext>
                </a:extLst>
              </a:tr>
              <a:tr h="490964">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4243441976"/>
                  </a:ext>
                </a:extLst>
              </a:tr>
              <a:tr h="490964">
                <a:tc>
                  <a:txBody>
                    <a:bodyPr/>
                    <a:lstStyle/>
                    <a:p>
                      <a:endParaRPr lang="fr-FR" dirty="0"/>
                    </a:p>
                  </a:txBody>
                  <a:tcPr>
                    <a:solidFill>
                      <a:schemeClr val="accent5">
                        <a:lumMod val="60000"/>
                        <a:lumOff val="40000"/>
                      </a:schemeClr>
                    </a:solidFill>
                  </a:tcPr>
                </a:tc>
                <a:tc>
                  <a:txBody>
                    <a:bodyPr/>
                    <a:lstStyle/>
                    <a:p>
                      <a:endParaRPr lang="fr-FR" dirty="0"/>
                    </a:p>
                  </a:txBody>
                  <a:tcPr>
                    <a:solidFill>
                      <a:schemeClr val="accent5">
                        <a:lumMod val="60000"/>
                        <a:lumOff val="40000"/>
                      </a:schemeClr>
                    </a:solidFill>
                  </a:tcPr>
                </a:tc>
                <a:tc>
                  <a:txBody>
                    <a:bodyPr/>
                    <a:lstStyle/>
                    <a:p>
                      <a:endParaRPr lang="fr-FR" dirty="0"/>
                    </a:p>
                  </a:txBody>
                  <a:tcPr>
                    <a:solidFill>
                      <a:schemeClr val="accent5">
                        <a:lumMod val="60000"/>
                        <a:lumOff val="40000"/>
                      </a:schemeClr>
                    </a:solidFill>
                  </a:tcPr>
                </a:tc>
                <a:tc>
                  <a:txBody>
                    <a:bodyPr/>
                    <a:lstStyle/>
                    <a:p>
                      <a:endParaRPr lang="fr-FR" dirty="0"/>
                    </a:p>
                  </a:txBody>
                  <a:tcPr>
                    <a:solidFill>
                      <a:schemeClr val="accent5">
                        <a:lumMod val="60000"/>
                        <a:lumOff val="40000"/>
                      </a:schemeClr>
                    </a:solidFill>
                  </a:tcPr>
                </a:tc>
                <a:tc>
                  <a:txBody>
                    <a:bodyPr/>
                    <a:lstStyle/>
                    <a:p>
                      <a:endParaRPr lang="fr-FR" dirty="0"/>
                    </a:p>
                  </a:txBody>
                  <a:tcPr>
                    <a:solidFill>
                      <a:schemeClr val="accent5">
                        <a:lumMod val="60000"/>
                        <a:lumOff val="40000"/>
                      </a:schemeClr>
                    </a:solidFill>
                  </a:tcPr>
                </a:tc>
                <a:tc>
                  <a:txBody>
                    <a:bodyPr/>
                    <a:lstStyle/>
                    <a:p>
                      <a:endParaRPr lang="fr-FR" dirty="0"/>
                    </a:p>
                  </a:txBody>
                  <a:tcPr>
                    <a:solidFill>
                      <a:schemeClr val="accent5">
                        <a:lumMod val="60000"/>
                        <a:lumOff val="40000"/>
                      </a:schemeClr>
                    </a:solidFill>
                  </a:tcPr>
                </a:tc>
                <a:extLst>
                  <a:ext uri="{0D108BD9-81ED-4DB2-BD59-A6C34878D82A}">
                    <a16:rowId xmlns:a16="http://schemas.microsoft.com/office/drawing/2014/main" val="2555100761"/>
                  </a:ext>
                </a:extLst>
              </a:tr>
            </a:tbl>
          </a:graphicData>
        </a:graphic>
      </p:graphicFrame>
      <p:sp>
        <p:nvSpPr>
          <p:cNvPr id="6" name="ZoneTexte 5">
            <a:extLst>
              <a:ext uri="{FF2B5EF4-FFF2-40B4-BE49-F238E27FC236}">
                <a16:creationId xmlns:a16="http://schemas.microsoft.com/office/drawing/2014/main" id="{87A40570-D21A-67B7-E6F4-1B16E3D2D0E4}"/>
              </a:ext>
            </a:extLst>
          </p:cNvPr>
          <p:cNvSpPr txBox="1"/>
          <p:nvPr/>
        </p:nvSpPr>
        <p:spPr>
          <a:xfrm>
            <a:off x="767407" y="1628800"/>
            <a:ext cx="11403919" cy="400110"/>
          </a:xfrm>
          <a:prstGeom prst="rect">
            <a:avLst/>
          </a:prstGeom>
          <a:noFill/>
        </p:spPr>
        <p:txBody>
          <a:bodyPr wrap="square" rtlCol="0">
            <a:spAutoFit/>
          </a:bodyPr>
          <a:lstStyle/>
          <a:p>
            <a:pPr>
              <a:tabLst>
                <a:tab pos="4565650" algn="l"/>
                <a:tab pos="4618038" algn="l"/>
                <a:tab pos="6259513" algn="l"/>
                <a:tab pos="7196138" algn="l"/>
                <a:tab pos="8748713" algn="l"/>
                <a:tab pos="9774238" algn="l"/>
              </a:tabLst>
            </a:pPr>
            <a:r>
              <a:rPr lang="fr-FR" sz="2000" dirty="0"/>
              <a:t>Produits des services	</a:t>
            </a:r>
            <a:r>
              <a:rPr lang="fr-FR" sz="2000" dirty="0">
                <a:solidFill>
                  <a:schemeClr val="tx2"/>
                </a:solidFill>
              </a:rPr>
              <a:t>888  	920</a:t>
            </a:r>
            <a:r>
              <a:rPr lang="fr-FR" sz="2000" dirty="0"/>
              <a:t>	</a:t>
            </a:r>
            <a:r>
              <a:rPr lang="fr-FR" sz="2000" dirty="0">
                <a:solidFill>
                  <a:schemeClr val="tx2"/>
                </a:solidFill>
              </a:rPr>
              <a:t>+3,6%</a:t>
            </a:r>
            <a:r>
              <a:rPr lang="fr-FR" sz="2000" dirty="0"/>
              <a:t>	982</a:t>
            </a:r>
            <a:r>
              <a:rPr lang="fr-FR" sz="2000" dirty="0">
                <a:solidFill>
                  <a:srgbClr val="00B050"/>
                </a:solidFill>
              </a:rPr>
              <a:t>	</a:t>
            </a:r>
            <a:r>
              <a:rPr lang="fr-FR" sz="2000" dirty="0"/>
              <a:t>+6,7%	</a:t>
            </a:r>
          </a:p>
        </p:txBody>
      </p:sp>
      <p:sp>
        <p:nvSpPr>
          <p:cNvPr id="7" name="ZoneTexte 6">
            <a:extLst>
              <a:ext uri="{FF2B5EF4-FFF2-40B4-BE49-F238E27FC236}">
                <a16:creationId xmlns:a16="http://schemas.microsoft.com/office/drawing/2014/main" id="{2DF26D8A-A669-03D6-8F52-0FD65B3436F3}"/>
              </a:ext>
            </a:extLst>
          </p:cNvPr>
          <p:cNvSpPr txBox="1"/>
          <p:nvPr/>
        </p:nvSpPr>
        <p:spPr>
          <a:xfrm>
            <a:off x="767408" y="2116517"/>
            <a:ext cx="11233248" cy="400110"/>
          </a:xfrm>
          <a:prstGeom prst="rect">
            <a:avLst/>
          </a:prstGeom>
          <a:noFill/>
        </p:spPr>
        <p:txBody>
          <a:bodyPr wrap="square" rtlCol="0">
            <a:spAutoFit/>
          </a:bodyPr>
          <a:lstStyle/>
          <a:p>
            <a:pPr>
              <a:tabLst>
                <a:tab pos="4219575" algn="l"/>
                <a:tab pos="5989638" algn="l"/>
                <a:tab pos="7234238" algn="l"/>
                <a:tab pos="8388350" algn="l"/>
                <a:tab pos="9774238" algn="l"/>
              </a:tabLst>
            </a:pPr>
            <a:r>
              <a:rPr lang="fr-FR" sz="2000" dirty="0"/>
              <a:t>Impôts et taxes	 </a:t>
            </a:r>
            <a:r>
              <a:rPr lang="fr-FR" sz="2000" dirty="0">
                <a:solidFill>
                  <a:schemeClr val="tx2"/>
                </a:solidFill>
              </a:rPr>
              <a:t>12 787	12 591 	</a:t>
            </a:r>
            <a:r>
              <a:rPr lang="fr-FR" sz="2000" dirty="0">
                <a:solidFill>
                  <a:srgbClr val="FF0000"/>
                </a:solidFill>
              </a:rPr>
              <a:t>-1,5%</a:t>
            </a:r>
            <a:r>
              <a:rPr lang="fr-FR" sz="2000" dirty="0"/>
              <a:t>	</a:t>
            </a:r>
            <a:r>
              <a:rPr lang="fr-FR" sz="2000" dirty="0">
                <a:solidFill>
                  <a:srgbClr val="00B050"/>
                </a:solidFill>
              </a:rPr>
              <a:t> </a:t>
            </a:r>
            <a:r>
              <a:rPr lang="fr-FR" sz="2000" dirty="0"/>
              <a:t>13 075	+3,8% 	</a:t>
            </a:r>
          </a:p>
        </p:txBody>
      </p:sp>
      <p:sp>
        <p:nvSpPr>
          <p:cNvPr id="16" name="ZoneTexte 15">
            <a:extLst>
              <a:ext uri="{FF2B5EF4-FFF2-40B4-BE49-F238E27FC236}">
                <a16:creationId xmlns:a16="http://schemas.microsoft.com/office/drawing/2014/main" id="{F6AF9457-E0D2-5B78-EB53-0A4F8C4E5814}"/>
              </a:ext>
            </a:extLst>
          </p:cNvPr>
          <p:cNvSpPr txBox="1"/>
          <p:nvPr/>
        </p:nvSpPr>
        <p:spPr>
          <a:xfrm>
            <a:off x="767408" y="2575984"/>
            <a:ext cx="11233247" cy="400110"/>
          </a:xfrm>
          <a:prstGeom prst="rect">
            <a:avLst/>
          </a:prstGeom>
          <a:noFill/>
        </p:spPr>
        <p:txBody>
          <a:bodyPr wrap="square" rtlCol="0">
            <a:spAutoFit/>
          </a:bodyPr>
          <a:lstStyle/>
          <a:p>
            <a:pPr>
              <a:tabLst>
                <a:tab pos="4527550" algn="l"/>
                <a:tab pos="6310313" algn="l"/>
                <a:tab pos="7285038" algn="l"/>
                <a:tab pos="8748713" algn="l"/>
                <a:tab pos="9774238" algn="l"/>
              </a:tabLst>
            </a:pPr>
            <a:r>
              <a:rPr lang="fr-FR" sz="2000" dirty="0"/>
              <a:t> Dotations, Subventions, Participations	 </a:t>
            </a:r>
            <a:r>
              <a:rPr lang="fr-FR" sz="2000" dirty="0">
                <a:solidFill>
                  <a:schemeClr val="tx2"/>
                </a:solidFill>
              </a:rPr>
              <a:t>919	541	-41%</a:t>
            </a:r>
            <a:r>
              <a:rPr lang="fr-FR" sz="2000" dirty="0"/>
              <a:t>	502	</a:t>
            </a:r>
            <a:r>
              <a:rPr lang="fr-FR" sz="2000" dirty="0">
                <a:solidFill>
                  <a:srgbClr val="FF0000"/>
                </a:solidFill>
              </a:rPr>
              <a:t>-7,2%</a:t>
            </a:r>
            <a:r>
              <a:rPr lang="fr-FR" sz="2000" dirty="0"/>
              <a:t>	</a:t>
            </a:r>
          </a:p>
        </p:txBody>
      </p:sp>
      <p:sp>
        <p:nvSpPr>
          <p:cNvPr id="17" name="ZoneTexte 16">
            <a:extLst>
              <a:ext uri="{FF2B5EF4-FFF2-40B4-BE49-F238E27FC236}">
                <a16:creationId xmlns:a16="http://schemas.microsoft.com/office/drawing/2014/main" id="{2E1A16A8-1FE7-00D3-D3FE-B6ACCAFFE760}"/>
              </a:ext>
            </a:extLst>
          </p:cNvPr>
          <p:cNvSpPr txBox="1"/>
          <p:nvPr/>
        </p:nvSpPr>
        <p:spPr>
          <a:xfrm>
            <a:off x="767408" y="3080040"/>
            <a:ext cx="11233247" cy="400110"/>
          </a:xfrm>
          <a:prstGeom prst="rect">
            <a:avLst/>
          </a:prstGeom>
          <a:noFill/>
        </p:spPr>
        <p:txBody>
          <a:bodyPr wrap="square" rtlCol="0">
            <a:spAutoFit/>
          </a:bodyPr>
          <a:lstStyle/>
          <a:p>
            <a:pPr>
              <a:tabLst>
                <a:tab pos="4437063" algn="l"/>
                <a:tab pos="6130925" algn="l"/>
                <a:tab pos="7196138" algn="l"/>
                <a:tab pos="8748713" algn="l"/>
                <a:tab pos="9774238" algn="l"/>
              </a:tabLst>
            </a:pPr>
            <a:r>
              <a:rPr lang="fr-FR" sz="2000" dirty="0"/>
              <a:t>Autres produits de gestion courante	   </a:t>
            </a:r>
            <a:r>
              <a:rPr lang="fr-FR" sz="2000" dirty="0">
                <a:solidFill>
                  <a:schemeClr val="tx2"/>
                </a:solidFill>
              </a:rPr>
              <a:t>281	   308	+9,6%</a:t>
            </a:r>
            <a:r>
              <a:rPr lang="fr-FR" sz="2000" dirty="0"/>
              <a:t>	319	+3,4%         	</a:t>
            </a:r>
          </a:p>
        </p:txBody>
      </p:sp>
      <p:sp>
        <p:nvSpPr>
          <p:cNvPr id="18" name="ZoneTexte 17">
            <a:extLst>
              <a:ext uri="{FF2B5EF4-FFF2-40B4-BE49-F238E27FC236}">
                <a16:creationId xmlns:a16="http://schemas.microsoft.com/office/drawing/2014/main" id="{87A3C858-1132-484E-5676-1B61606726B4}"/>
              </a:ext>
            </a:extLst>
          </p:cNvPr>
          <p:cNvSpPr txBox="1"/>
          <p:nvPr/>
        </p:nvSpPr>
        <p:spPr>
          <a:xfrm>
            <a:off x="767409" y="3584096"/>
            <a:ext cx="10153128" cy="400110"/>
          </a:xfrm>
          <a:prstGeom prst="rect">
            <a:avLst/>
          </a:prstGeom>
          <a:noFill/>
        </p:spPr>
        <p:txBody>
          <a:bodyPr wrap="square" rtlCol="0">
            <a:spAutoFit/>
          </a:bodyPr>
          <a:lstStyle/>
          <a:p>
            <a:pPr>
              <a:tabLst>
                <a:tab pos="4618038" algn="l"/>
                <a:tab pos="6477000" algn="l"/>
                <a:tab pos="8837613" algn="l"/>
              </a:tabLst>
            </a:pPr>
            <a:r>
              <a:rPr lang="fr-FR" sz="2000" dirty="0"/>
              <a:t>Produits financiers	</a:t>
            </a:r>
            <a:r>
              <a:rPr lang="fr-FR" sz="2000" dirty="0">
                <a:solidFill>
                  <a:schemeClr val="tx2"/>
                </a:solidFill>
              </a:rPr>
              <a:t>   -	-</a:t>
            </a:r>
            <a:r>
              <a:rPr lang="fr-FR" sz="2000" dirty="0"/>
              <a:t>	-	</a:t>
            </a:r>
          </a:p>
        </p:txBody>
      </p:sp>
      <p:sp>
        <p:nvSpPr>
          <p:cNvPr id="19" name="ZoneTexte 18">
            <a:extLst>
              <a:ext uri="{FF2B5EF4-FFF2-40B4-BE49-F238E27FC236}">
                <a16:creationId xmlns:a16="http://schemas.microsoft.com/office/drawing/2014/main" id="{B5C3C052-C3A3-138D-C65A-43144375FFD7}"/>
              </a:ext>
            </a:extLst>
          </p:cNvPr>
          <p:cNvSpPr txBox="1"/>
          <p:nvPr/>
        </p:nvSpPr>
        <p:spPr>
          <a:xfrm>
            <a:off x="767408" y="4037002"/>
            <a:ext cx="11089232" cy="400110"/>
          </a:xfrm>
          <a:prstGeom prst="rect">
            <a:avLst/>
          </a:prstGeom>
          <a:noFill/>
        </p:spPr>
        <p:txBody>
          <a:bodyPr wrap="square" rtlCol="0">
            <a:spAutoFit/>
          </a:bodyPr>
          <a:lstStyle/>
          <a:p>
            <a:pPr>
              <a:tabLst>
                <a:tab pos="4310063" algn="l"/>
                <a:tab pos="4437063" algn="l"/>
                <a:tab pos="5989638" algn="l"/>
                <a:tab pos="7145338" algn="l"/>
                <a:tab pos="8478838" algn="l"/>
                <a:tab pos="9774238" algn="l"/>
              </a:tabLst>
            </a:pPr>
            <a:r>
              <a:rPr lang="fr-FR" sz="2000" b="1" dirty="0"/>
              <a:t>Total Recettes courantes	</a:t>
            </a:r>
            <a:r>
              <a:rPr lang="fr-FR" sz="2000" b="1" dirty="0">
                <a:solidFill>
                  <a:schemeClr val="tx2"/>
                </a:solidFill>
              </a:rPr>
              <a:t>14 875	14 360	</a:t>
            </a:r>
            <a:r>
              <a:rPr lang="fr-FR" sz="2000" b="1" dirty="0">
                <a:solidFill>
                  <a:srgbClr val="FF0000"/>
                </a:solidFill>
              </a:rPr>
              <a:t> -3,5%</a:t>
            </a:r>
            <a:r>
              <a:rPr lang="fr-FR" sz="2000" b="1" dirty="0"/>
              <a:t>	14 878</a:t>
            </a:r>
            <a:r>
              <a:rPr lang="fr-FR" sz="2000" dirty="0"/>
              <a:t>	</a:t>
            </a:r>
            <a:r>
              <a:rPr lang="fr-FR" sz="2000" b="1" dirty="0">
                <a:solidFill>
                  <a:schemeClr val="accent5">
                    <a:lumMod val="75000"/>
                  </a:schemeClr>
                </a:solidFill>
              </a:rPr>
              <a:t>+3,6%</a:t>
            </a:r>
          </a:p>
        </p:txBody>
      </p:sp>
      <p:sp>
        <p:nvSpPr>
          <p:cNvPr id="20" name="ZoneTexte 19">
            <a:extLst>
              <a:ext uri="{FF2B5EF4-FFF2-40B4-BE49-F238E27FC236}">
                <a16:creationId xmlns:a16="http://schemas.microsoft.com/office/drawing/2014/main" id="{C4BD3FED-C7F4-E143-D260-70E6177148E9}"/>
              </a:ext>
            </a:extLst>
          </p:cNvPr>
          <p:cNvSpPr txBox="1"/>
          <p:nvPr/>
        </p:nvSpPr>
        <p:spPr>
          <a:xfrm>
            <a:off x="767409" y="4541058"/>
            <a:ext cx="10657183" cy="400110"/>
          </a:xfrm>
          <a:prstGeom prst="rect">
            <a:avLst/>
          </a:prstGeom>
          <a:noFill/>
        </p:spPr>
        <p:txBody>
          <a:bodyPr wrap="square" rtlCol="0">
            <a:spAutoFit/>
          </a:bodyPr>
          <a:lstStyle/>
          <a:p>
            <a:pPr>
              <a:tabLst>
                <a:tab pos="4565650" algn="l"/>
                <a:tab pos="6259513" algn="l"/>
                <a:tab pos="6310313" algn="l"/>
                <a:tab pos="8837613" algn="l"/>
                <a:tab pos="9466263" algn="l"/>
              </a:tabLst>
            </a:pPr>
            <a:r>
              <a:rPr lang="fr-FR" sz="2000" dirty="0"/>
              <a:t>Produits exceptionnels	</a:t>
            </a:r>
            <a:r>
              <a:rPr lang="fr-FR" sz="2000" dirty="0">
                <a:solidFill>
                  <a:schemeClr val="tx2"/>
                </a:solidFill>
              </a:rPr>
              <a:t> 569 	 392 </a:t>
            </a:r>
            <a:r>
              <a:rPr lang="fr-FR" sz="2000" dirty="0"/>
              <a:t>	 25		</a:t>
            </a:r>
          </a:p>
        </p:txBody>
      </p:sp>
      <p:sp>
        <p:nvSpPr>
          <p:cNvPr id="21" name="ZoneTexte 20">
            <a:extLst>
              <a:ext uri="{FF2B5EF4-FFF2-40B4-BE49-F238E27FC236}">
                <a16:creationId xmlns:a16="http://schemas.microsoft.com/office/drawing/2014/main" id="{0A9BEDCD-890E-B3EC-3B20-3B2790A55CB4}"/>
              </a:ext>
            </a:extLst>
          </p:cNvPr>
          <p:cNvSpPr txBox="1"/>
          <p:nvPr/>
        </p:nvSpPr>
        <p:spPr>
          <a:xfrm>
            <a:off x="767409" y="5013176"/>
            <a:ext cx="11593287" cy="400110"/>
          </a:xfrm>
          <a:prstGeom prst="rect">
            <a:avLst/>
          </a:prstGeom>
          <a:noFill/>
        </p:spPr>
        <p:txBody>
          <a:bodyPr wrap="square" rtlCol="0">
            <a:spAutoFit/>
          </a:bodyPr>
          <a:lstStyle/>
          <a:p>
            <a:pPr>
              <a:tabLst>
                <a:tab pos="4706938" algn="l"/>
                <a:tab pos="6350000" algn="l"/>
                <a:tab pos="8299450" algn="l"/>
                <a:tab pos="9107488" algn="l"/>
              </a:tabLst>
            </a:pPr>
            <a:r>
              <a:rPr lang="fr-FR" sz="2000" dirty="0"/>
              <a:t>Opérations d’ordres	</a:t>
            </a:r>
            <a:r>
              <a:rPr lang="fr-FR" sz="2000" dirty="0">
                <a:solidFill>
                  <a:schemeClr val="tx2"/>
                </a:solidFill>
              </a:rPr>
              <a:t>-	244</a:t>
            </a:r>
            <a:r>
              <a:rPr lang="fr-FR" sz="2000" dirty="0"/>
              <a:t>	 -	 - 	</a:t>
            </a:r>
          </a:p>
        </p:txBody>
      </p:sp>
      <p:sp>
        <p:nvSpPr>
          <p:cNvPr id="2" name="ZoneTexte 1">
            <a:extLst>
              <a:ext uri="{FF2B5EF4-FFF2-40B4-BE49-F238E27FC236}">
                <a16:creationId xmlns:a16="http://schemas.microsoft.com/office/drawing/2014/main" id="{D61D9AB1-D800-2181-F41A-3968CEF60586}"/>
              </a:ext>
            </a:extLst>
          </p:cNvPr>
          <p:cNvSpPr txBox="1"/>
          <p:nvPr/>
        </p:nvSpPr>
        <p:spPr>
          <a:xfrm>
            <a:off x="767408" y="5549170"/>
            <a:ext cx="11089232" cy="400110"/>
          </a:xfrm>
          <a:prstGeom prst="rect">
            <a:avLst/>
          </a:prstGeom>
          <a:noFill/>
        </p:spPr>
        <p:txBody>
          <a:bodyPr wrap="square" rtlCol="0">
            <a:spAutoFit/>
          </a:bodyPr>
          <a:lstStyle/>
          <a:p>
            <a:pPr>
              <a:tabLst>
                <a:tab pos="4618038" algn="l"/>
                <a:tab pos="6350000" algn="l"/>
                <a:tab pos="8928100" algn="l"/>
              </a:tabLst>
            </a:pPr>
            <a:r>
              <a:rPr lang="fr-FR" sz="2000" dirty="0"/>
              <a:t>Atténuation de charges	</a:t>
            </a:r>
            <a:r>
              <a:rPr lang="fr-FR" sz="2000" dirty="0">
                <a:solidFill>
                  <a:schemeClr val="tx2"/>
                </a:solidFill>
              </a:rPr>
              <a:t>115	148</a:t>
            </a:r>
            <a:r>
              <a:rPr lang="fr-FR" sz="2000" dirty="0"/>
              <a:t>	82	</a:t>
            </a:r>
          </a:p>
        </p:txBody>
      </p:sp>
      <p:sp>
        <p:nvSpPr>
          <p:cNvPr id="3" name="ZoneTexte 2">
            <a:extLst>
              <a:ext uri="{FF2B5EF4-FFF2-40B4-BE49-F238E27FC236}">
                <a16:creationId xmlns:a16="http://schemas.microsoft.com/office/drawing/2014/main" id="{B5AD4985-2753-2723-52E0-A91A6692684B}"/>
              </a:ext>
            </a:extLst>
          </p:cNvPr>
          <p:cNvSpPr txBox="1"/>
          <p:nvPr/>
        </p:nvSpPr>
        <p:spPr>
          <a:xfrm>
            <a:off x="1451485" y="6036783"/>
            <a:ext cx="10081117" cy="400110"/>
          </a:xfrm>
          <a:prstGeom prst="rect">
            <a:avLst/>
          </a:prstGeom>
          <a:noFill/>
        </p:spPr>
        <p:txBody>
          <a:bodyPr wrap="square" rtlCol="0">
            <a:spAutoFit/>
          </a:bodyPr>
          <a:lstStyle/>
          <a:p>
            <a:pPr>
              <a:tabLst>
                <a:tab pos="3641725" algn="l"/>
                <a:tab pos="5322888" algn="l"/>
                <a:tab pos="6529388" algn="l"/>
                <a:tab pos="7812088" algn="l"/>
                <a:tab pos="9107488" algn="l"/>
              </a:tabLst>
            </a:pPr>
            <a:r>
              <a:rPr lang="fr-FR" sz="2000" b="1" dirty="0"/>
              <a:t>TOTAL</a:t>
            </a:r>
            <a:r>
              <a:rPr lang="fr-FR" sz="2000" dirty="0"/>
              <a:t>	</a:t>
            </a:r>
            <a:r>
              <a:rPr lang="fr-FR" sz="2000" b="1" dirty="0">
                <a:solidFill>
                  <a:schemeClr val="tx2"/>
                </a:solidFill>
              </a:rPr>
              <a:t>15 559</a:t>
            </a:r>
            <a:r>
              <a:rPr lang="fr-FR" sz="2000" dirty="0">
                <a:solidFill>
                  <a:schemeClr val="tx2"/>
                </a:solidFill>
              </a:rPr>
              <a:t>	</a:t>
            </a:r>
            <a:r>
              <a:rPr lang="fr-FR" sz="2000" b="1" dirty="0">
                <a:solidFill>
                  <a:schemeClr val="tx2"/>
                </a:solidFill>
              </a:rPr>
              <a:t>15 144</a:t>
            </a:r>
            <a:r>
              <a:rPr lang="fr-FR" sz="2000" dirty="0"/>
              <a:t>	-2,7%	</a:t>
            </a:r>
            <a:r>
              <a:rPr lang="fr-FR" sz="2000" b="1" dirty="0"/>
              <a:t>14 985	</a:t>
            </a:r>
            <a:r>
              <a:rPr lang="fr-FR" sz="2000" b="1" dirty="0">
                <a:solidFill>
                  <a:srgbClr val="C00000"/>
                </a:solidFill>
              </a:rPr>
              <a:t>-1,0%</a:t>
            </a:r>
            <a:endParaRPr lang="fr-FR" sz="2000" b="1" dirty="0"/>
          </a:p>
        </p:txBody>
      </p:sp>
    </p:spTree>
    <p:extLst>
      <p:ext uri="{BB962C8B-B14F-4D97-AF65-F5344CB8AC3E}">
        <p14:creationId xmlns:p14="http://schemas.microsoft.com/office/powerpoint/2010/main" val="3817964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B2648897-0BEF-37A8-F6DB-6C5A6A2BCF3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4510"/>
            <a:ext cx="12241360" cy="1029726"/>
          </a:xfrm>
          <a:prstGeom prst="rect">
            <a:avLst/>
          </a:prstGeom>
          <a:solidFill>
            <a:srgbClr val="FFC000"/>
          </a:solidFill>
        </p:spPr>
      </p:pic>
      <p:sp>
        <p:nvSpPr>
          <p:cNvPr id="12" name="AutoShape 3">
            <a:extLst>
              <a:ext uri="{FF2B5EF4-FFF2-40B4-BE49-F238E27FC236}">
                <a16:creationId xmlns:a16="http://schemas.microsoft.com/office/drawing/2014/main" id="{FE4AE6D6-441C-454A-B002-77FC0D564501}"/>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Les recettes fiscales 2024 : </a:t>
            </a:r>
            <a:r>
              <a:rPr lang="fr-FR" altLang="fr-FR" sz="3200" b="1" dirty="0">
                <a:solidFill>
                  <a:srgbClr val="FFC000"/>
                </a:solidFill>
                <a:latin typeface="Century Gothic" panose="020B0502020202020204" pitchFamily="34" charset="0"/>
                <a:cs typeface="Arial" pitchFamily="34" charset="0"/>
              </a:rPr>
              <a:t>13 075 K€</a:t>
            </a:r>
            <a:endParaRPr lang="fr-FR" altLang="fr-FR" sz="2800" b="1" dirty="0">
              <a:solidFill>
                <a:srgbClr val="FFC000"/>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pic>
        <p:nvPicPr>
          <p:cNvPr id="16" name="Image 15">
            <a:extLst>
              <a:ext uri="{FF2B5EF4-FFF2-40B4-BE49-F238E27FC236}">
                <a16:creationId xmlns:a16="http://schemas.microsoft.com/office/drawing/2014/main" id="{7FD688B0-4F08-2227-2EEE-77E22B7761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pic>
        <p:nvPicPr>
          <p:cNvPr id="14" name="Image 13">
            <a:extLst>
              <a:ext uri="{FF2B5EF4-FFF2-40B4-BE49-F238E27FC236}">
                <a16:creationId xmlns:a16="http://schemas.microsoft.com/office/drawing/2014/main" id="{489EAB21-6B67-48C7-A5C0-50CA929EAC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sp>
        <p:nvSpPr>
          <p:cNvPr id="4" name="ZoneTexte 3">
            <a:extLst>
              <a:ext uri="{FF2B5EF4-FFF2-40B4-BE49-F238E27FC236}">
                <a16:creationId xmlns:a16="http://schemas.microsoft.com/office/drawing/2014/main" id="{E1E862C3-34B3-031E-A086-3497BF380028}"/>
              </a:ext>
            </a:extLst>
          </p:cNvPr>
          <p:cNvSpPr txBox="1"/>
          <p:nvPr/>
        </p:nvSpPr>
        <p:spPr>
          <a:xfrm>
            <a:off x="1199456" y="2996952"/>
            <a:ext cx="4032448" cy="1415772"/>
          </a:xfrm>
          <a:prstGeom prst="rect">
            <a:avLst/>
          </a:prstGeom>
          <a:noFill/>
        </p:spPr>
        <p:txBody>
          <a:bodyPr wrap="square" rtlCol="0">
            <a:spAutoFit/>
          </a:bodyPr>
          <a:lstStyle/>
          <a:p>
            <a:pPr marL="342900" indent="-342900">
              <a:buFont typeface="Wingdings" pitchFamily="2" charset="2"/>
              <a:buChar char="Ø"/>
            </a:pPr>
            <a:r>
              <a:rPr lang="fr-FR" sz="2000" b="1" dirty="0"/>
              <a:t>La Taxe Foncière : </a:t>
            </a:r>
            <a:r>
              <a:rPr lang="fr-FR" sz="2000" b="1" dirty="0">
                <a:solidFill>
                  <a:schemeClr val="accent5">
                    <a:lumMod val="75000"/>
                  </a:schemeClr>
                </a:solidFill>
              </a:rPr>
              <a:t>7 150 000 €</a:t>
            </a:r>
          </a:p>
          <a:p>
            <a:endParaRPr lang="fr-FR" sz="1000" b="1" dirty="0"/>
          </a:p>
          <a:p>
            <a:pPr marL="285750" indent="-285750">
              <a:buFont typeface="Arial" panose="020B0604020202020204" pitchFamily="34" charset="0"/>
              <a:buChar char="•"/>
              <a:tabLst>
                <a:tab pos="255588" algn="l"/>
              </a:tabLst>
            </a:pPr>
            <a:r>
              <a:rPr lang="fr-FR" b="1" dirty="0">
                <a:solidFill>
                  <a:schemeClr val="tx2"/>
                </a:solidFill>
              </a:rPr>
              <a:t>TFB : 5 900 000 €</a:t>
            </a:r>
            <a:r>
              <a:rPr lang="fr-FR" dirty="0">
                <a:solidFill>
                  <a:schemeClr val="tx2"/>
                </a:solidFill>
              </a:rPr>
              <a:t>	                 </a:t>
            </a:r>
          </a:p>
          <a:p>
            <a:pPr marL="285750" indent="-285750">
              <a:buFont typeface="Arial" panose="020B0604020202020204" pitchFamily="34" charset="0"/>
              <a:buChar char="•"/>
              <a:tabLst>
                <a:tab pos="255588" algn="l"/>
              </a:tabLst>
            </a:pPr>
            <a:r>
              <a:rPr lang="fr-FR" b="1" dirty="0">
                <a:solidFill>
                  <a:schemeClr val="tx2"/>
                </a:solidFill>
              </a:rPr>
              <a:t>TFNB : 150 000 €</a:t>
            </a:r>
            <a:endParaRPr lang="fr-FR" dirty="0">
              <a:solidFill>
                <a:schemeClr val="tx2"/>
              </a:solidFill>
            </a:endParaRPr>
          </a:p>
          <a:p>
            <a:pPr marL="285750" indent="-285750">
              <a:buFont typeface="Arial" panose="020B0604020202020204" pitchFamily="34" charset="0"/>
              <a:buChar char="•"/>
              <a:tabLst>
                <a:tab pos="255588" algn="l"/>
              </a:tabLst>
            </a:pPr>
            <a:r>
              <a:rPr lang="fr-FR" b="1" dirty="0">
                <a:solidFill>
                  <a:schemeClr val="tx2"/>
                </a:solidFill>
              </a:rPr>
              <a:t>Coefficient Correcteur : 1 100 000 €</a:t>
            </a:r>
            <a:r>
              <a:rPr lang="fr-FR" sz="2000" b="1" dirty="0">
                <a:solidFill>
                  <a:schemeClr val="tx2"/>
                </a:solidFill>
              </a:rPr>
              <a:t>                           </a:t>
            </a:r>
            <a:endParaRPr lang="fr-FR" dirty="0">
              <a:solidFill>
                <a:schemeClr val="tx2"/>
              </a:solidFill>
            </a:endParaRPr>
          </a:p>
        </p:txBody>
      </p:sp>
      <p:sp>
        <p:nvSpPr>
          <p:cNvPr id="7" name="ZoneTexte 6">
            <a:extLst>
              <a:ext uri="{FF2B5EF4-FFF2-40B4-BE49-F238E27FC236}">
                <a16:creationId xmlns:a16="http://schemas.microsoft.com/office/drawing/2014/main" id="{06F538C9-4757-EEBE-0568-8F2659291143}"/>
              </a:ext>
            </a:extLst>
          </p:cNvPr>
          <p:cNvSpPr txBox="1"/>
          <p:nvPr/>
        </p:nvSpPr>
        <p:spPr>
          <a:xfrm>
            <a:off x="1127448" y="5837202"/>
            <a:ext cx="10441160" cy="400110"/>
          </a:xfrm>
          <a:prstGeom prst="rect">
            <a:avLst/>
          </a:prstGeom>
          <a:noFill/>
        </p:spPr>
        <p:txBody>
          <a:bodyPr wrap="square" rtlCol="0">
            <a:spAutoFit/>
          </a:bodyPr>
          <a:lstStyle/>
          <a:p>
            <a:pPr marL="342900" indent="-342900">
              <a:buFont typeface="Wingdings" pitchFamily="2" charset="2"/>
              <a:buChar char="Ø"/>
            </a:pPr>
            <a:r>
              <a:rPr lang="fr-FR" sz="2000" b="1" dirty="0"/>
              <a:t>Taxes diverses : </a:t>
            </a:r>
            <a:r>
              <a:rPr lang="fr-FR" sz="2000" b="1" dirty="0">
                <a:solidFill>
                  <a:schemeClr val="accent5">
                    <a:lumMod val="75000"/>
                  </a:schemeClr>
                </a:solidFill>
              </a:rPr>
              <a:t>138 000 € </a:t>
            </a:r>
            <a:r>
              <a:rPr lang="fr-FR" sz="2000" b="1" dirty="0">
                <a:solidFill>
                  <a:schemeClr val="tx1">
                    <a:lumMod val="65000"/>
                    <a:lumOff val="35000"/>
                  </a:schemeClr>
                </a:solidFill>
              </a:rPr>
              <a:t>(taxe locale publicité, redevances d’occupation du domaine public)</a:t>
            </a:r>
            <a:endParaRPr lang="fr-FR" dirty="0">
              <a:solidFill>
                <a:schemeClr val="tx1">
                  <a:lumMod val="65000"/>
                  <a:lumOff val="35000"/>
                </a:schemeClr>
              </a:solidFill>
            </a:endParaRPr>
          </a:p>
        </p:txBody>
      </p:sp>
      <p:sp>
        <p:nvSpPr>
          <p:cNvPr id="5" name="ZoneTexte 4">
            <a:extLst>
              <a:ext uri="{FF2B5EF4-FFF2-40B4-BE49-F238E27FC236}">
                <a16:creationId xmlns:a16="http://schemas.microsoft.com/office/drawing/2014/main" id="{78973B00-EDB4-CBF2-CC0A-EB725ED196CE}"/>
              </a:ext>
            </a:extLst>
          </p:cNvPr>
          <p:cNvSpPr txBox="1"/>
          <p:nvPr/>
        </p:nvSpPr>
        <p:spPr>
          <a:xfrm>
            <a:off x="1127448" y="4941168"/>
            <a:ext cx="6264696" cy="400110"/>
          </a:xfrm>
          <a:prstGeom prst="rect">
            <a:avLst/>
          </a:prstGeom>
          <a:noFill/>
        </p:spPr>
        <p:txBody>
          <a:bodyPr wrap="square" rtlCol="0">
            <a:spAutoFit/>
          </a:bodyPr>
          <a:lstStyle/>
          <a:p>
            <a:pPr marL="342900" indent="-342900">
              <a:buFont typeface="Wingdings" pitchFamily="2" charset="2"/>
              <a:buChar char="Ø"/>
            </a:pPr>
            <a:r>
              <a:rPr lang="fr-FR" sz="2000" b="1" dirty="0"/>
              <a:t>L’Attribution de Compensation : </a:t>
            </a:r>
            <a:r>
              <a:rPr lang="fr-FR" sz="2000" b="1" dirty="0">
                <a:solidFill>
                  <a:schemeClr val="accent5">
                    <a:lumMod val="75000"/>
                  </a:schemeClr>
                </a:solidFill>
              </a:rPr>
              <a:t>5 087 000 €</a:t>
            </a:r>
            <a:endParaRPr lang="fr-FR" dirty="0">
              <a:solidFill>
                <a:schemeClr val="accent5">
                  <a:lumMod val="75000"/>
                </a:schemeClr>
              </a:solidFill>
            </a:endParaRPr>
          </a:p>
        </p:txBody>
      </p:sp>
      <p:sp>
        <p:nvSpPr>
          <p:cNvPr id="6" name="ZoneTexte 5">
            <a:extLst>
              <a:ext uri="{FF2B5EF4-FFF2-40B4-BE49-F238E27FC236}">
                <a16:creationId xmlns:a16="http://schemas.microsoft.com/office/drawing/2014/main" id="{B9934C32-AFDC-DF70-0E2E-04E035292334}"/>
              </a:ext>
            </a:extLst>
          </p:cNvPr>
          <p:cNvSpPr txBox="1"/>
          <p:nvPr/>
        </p:nvSpPr>
        <p:spPr>
          <a:xfrm>
            <a:off x="1127448" y="5373216"/>
            <a:ext cx="7272808" cy="400110"/>
          </a:xfrm>
          <a:prstGeom prst="rect">
            <a:avLst/>
          </a:prstGeom>
          <a:noFill/>
        </p:spPr>
        <p:txBody>
          <a:bodyPr wrap="square" rtlCol="0">
            <a:spAutoFit/>
          </a:bodyPr>
          <a:lstStyle/>
          <a:p>
            <a:pPr marL="342900" indent="-342900">
              <a:buFont typeface="Wingdings" pitchFamily="2" charset="2"/>
              <a:buChar char="Ø"/>
            </a:pPr>
            <a:r>
              <a:rPr lang="fr-FR" sz="2000" b="1" dirty="0"/>
              <a:t>Taxe additionnelle droits d’enregistrement (1,20 %) : </a:t>
            </a:r>
            <a:r>
              <a:rPr lang="fr-FR" sz="2000" b="1" dirty="0">
                <a:solidFill>
                  <a:schemeClr val="accent5">
                    <a:lumMod val="75000"/>
                  </a:schemeClr>
                </a:solidFill>
              </a:rPr>
              <a:t>450 000 €</a:t>
            </a:r>
            <a:endParaRPr lang="fr-FR" dirty="0">
              <a:solidFill>
                <a:schemeClr val="accent5">
                  <a:lumMod val="75000"/>
                </a:schemeClr>
              </a:solidFill>
            </a:endParaRPr>
          </a:p>
        </p:txBody>
      </p:sp>
      <p:sp>
        <p:nvSpPr>
          <p:cNvPr id="18" name="ZoneTexte 17">
            <a:extLst>
              <a:ext uri="{FF2B5EF4-FFF2-40B4-BE49-F238E27FC236}">
                <a16:creationId xmlns:a16="http://schemas.microsoft.com/office/drawing/2014/main" id="{FB3F2A72-E7E7-3239-D20F-E0F88A346555}"/>
              </a:ext>
            </a:extLst>
          </p:cNvPr>
          <p:cNvSpPr txBox="1"/>
          <p:nvPr/>
        </p:nvSpPr>
        <p:spPr>
          <a:xfrm>
            <a:off x="1127448" y="4541058"/>
            <a:ext cx="7632848" cy="400110"/>
          </a:xfrm>
          <a:prstGeom prst="rect">
            <a:avLst/>
          </a:prstGeom>
          <a:noFill/>
        </p:spPr>
        <p:txBody>
          <a:bodyPr wrap="square" rtlCol="0">
            <a:spAutoFit/>
          </a:bodyPr>
          <a:lstStyle/>
          <a:p>
            <a:pPr marL="342900" indent="-342900">
              <a:buFont typeface="Wingdings" pitchFamily="2" charset="2"/>
              <a:buChar char="Ø"/>
            </a:pPr>
            <a:r>
              <a:rPr lang="fr-FR" sz="2000" b="1" dirty="0"/>
              <a:t>La Taxe d’Habitation sur les résidences secondaires : </a:t>
            </a:r>
            <a:r>
              <a:rPr lang="fr-FR" sz="2000" b="1" dirty="0">
                <a:solidFill>
                  <a:schemeClr val="accent5">
                    <a:lumMod val="75000"/>
                  </a:schemeClr>
                </a:solidFill>
              </a:rPr>
              <a:t>250 000 €</a:t>
            </a:r>
            <a:endParaRPr lang="fr-FR" dirty="0">
              <a:solidFill>
                <a:schemeClr val="accent5">
                  <a:lumMod val="75000"/>
                </a:schemeClr>
              </a:solidFill>
            </a:endParaRPr>
          </a:p>
        </p:txBody>
      </p:sp>
      <p:pic>
        <p:nvPicPr>
          <p:cNvPr id="19" name="Image 18">
            <a:extLst>
              <a:ext uri="{FF2B5EF4-FFF2-40B4-BE49-F238E27FC236}">
                <a16:creationId xmlns:a16="http://schemas.microsoft.com/office/drawing/2014/main" id="{AF94830F-3180-2C1F-FDA6-FC68D90057A8}"/>
              </a:ext>
            </a:extLst>
          </p:cNvPr>
          <p:cNvPicPr>
            <a:picLocks noChangeAspect="1"/>
          </p:cNvPicPr>
          <p:nvPr/>
        </p:nvPicPr>
        <p:blipFill>
          <a:blip r:embed="rId5"/>
          <a:stretch>
            <a:fillRect/>
          </a:stretch>
        </p:blipFill>
        <p:spPr>
          <a:xfrm>
            <a:off x="911424" y="1094646"/>
            <a:ext cx="10153128" cy="1740251"/>
          </a:xfrm>
          <a:prstGeom prst="rect">
            <a:avLst/>
          </a:prstGeom>
        </p:spPr>
      </p:pic>
      <p:sp>
        <p:nvSpPr>
          <p:cNvPr id="21" name="ZoneTexte 20">
            <a:extLst>
              <a:ext uri="{FF2B5EF4-FFF2-40B4-BE49-F238E27FC236}">
                <a16:creationId xmlns:a16="http://schemas.microsoft.com/office/drawing/2014/main" id="{D4785961-5756-F83F-2319-6D7134807B23}"/>
              </a:ext>
            </a:extLst>
          </p:cNvPr>
          <p:cNvSpPr txBox="1"/>
          <p:nvPr/>
        </p:nvSpPr>
        <p:spPr>
          <a:xfrm>
            <a:off x="5231904" y="2996952"/>
            <a:ext cx="4032448" cy="1107996"/>
          </a:xfrm>
          <a:prstGeom prst="rect">
            <a:avLst/>
          </a:prstGeom>
          <a:noFill/>
        </p:spPr>
        <p:txBody>
          <a:bodyPr wrap="square" rtlCol="0">
            <a:spAutoFit/>
          </a:bodyPr>
          <a:lstStyle/>
          <a:p>
            <a:pPr marL="342900" indent="-342900">
              <a:buFont typeface="Wingdings" pitchFamily="2" charset="2"/>
              <a:buChar char="Ø"/>
            </a:pPr>
            <a:r>
              <a:rPr lang="fr-FR" sz="2000" b="1" dirty="0"/>
              <a:t>Les taux communaux :</a:t>
            </a:r>
            <a:endParaRPr lang="fr-FR" sz="2000" b="1" dirty="0">
              <a:solidFill>
                <a:srgbClr val="00B050"/>
              </a:solidFill>
            </a:endParaRPr>
          </a:p>
          <a:p>
            <a:endParaRPr lang="fr-FR" sz="1000" b="1" dirty="0"/>
          </a:p>
          <a:p>
            <a:pPr marL="285750" indent="-285750">
              <a:buFont typeface="Arial" panose="020B0604020202020204" pitchFamily="34" charset="0"/>
              <a:buChar char="•"/>
              <a:tabLst>
                <a:tab pos="255588" algn="l"/>
              </a:tabLst>
            </a:pPr>
            <a:r>
              <a:rPr lang="fr-FR" b="1" dirty="0">
                <a:solidFill>
                  <a:schemeClr val="tx2"/>
                </a:solidFill>
              </a:rPr>
              <a:t>2023 : 23,98 %</a:t>
            </a:r>
            <a:r>
              <a:rPr lang="fr-FR" dirty="0">
                <a:solidFill>
                  <a:schemeClr val="tx2"/>
                </a:solidFill>
              </a:rPr>
              <a:t>                 </a:t>
            </a:r>
          </a:p>
          <a:p>
            <a:pPr marL="285750" indent="-285750">
              <a:buFont typeface="Arial" panose="020B0604020202020204" pitchFamily="34" charset="0"/>
              <a:buChar char="•"/>
              <a:tabLst>
                <a:tab pos="255588" algn="l"/>
              </a:tabLst>
            </a:pPr>
            <a:r>
              <a:rPr lang="fr-FR" b="1" dirty="0">
                <a:solidFill>
                  <a:schemeClr val="tx2"/>
                </a:solidFill>
              </a:rPr>
              <a:t>2024 : 26,86 % ?</a:t>
            </a:r>
            <a:endParaRPr lang="fr-FR" dirty="0">
              <a:solidFill>
                <a:schemeClr val="tx2"/>
              </a:solidFill>
            </a:endParaRPr>
          </a:p>
        </p:txBody>
      </p:sp>
    </p:spTree>
    <p:extLst>
      <p:ext uri="{BB962C8B-B14F-4D97-AF65-F5344CB8AC3E}">
        <p14:creationId xmlns:p14="http://schemas.microsoft.com/office/powerpoint/2010/main" val="3273531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F01F71A-06F1-6063-9D4A-245E17687F8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27384"/>
            <a:ext cx="12241360" cy="1029726"/>
          </a:xfrm>
          <a:prstGeom prst="rect">
            <a:avLst/>
          </a:prstGeom>
        </p:spPr>
      </p:pic>
      <p:sp>
        <p:nvSpPr>
          <p:cNvPr id="12" name="AutoShape 3">
            <a:extLst>
              <a:ext uri="{FF2B5EF4-FFF2-40B4-BE49-F238E27FC236}">
                <a16:creationId xmlns:a16="http://schemas.microsoft.com/office/drawing/2014/main" id="{FE4AE6D6-441C-454A-B002-77FC0D564501}"/>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Les recettes fiscales 2024 : </a:t>
            </a:r>
            <a:r>
              <a:rPr lang="fr-FR" altLang="fr-FR" sz="3200" b="1" dirty="0">
                <a:solidFill>
                  <a:srgbClr val="FFC000"/>
                </a:solidFill>
                <a:latin typeface="Century Gothic" panose="020B0502020202020204" pitchFamily="34" charset="0"/>
                <a:cs typeface="Arial" pitchFamily="34" charset="0"/>
              </a:rPr>
              <a:t>13 075 K€</a:t>
            </a:r>
            <a:endParaRPr lang="fr-FR" altLang="fr-FR" sz="2800" b="1" dirty="0">
              <a:solidFill>
                <a:srgbClr val="FFC000"/>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pic>
        <p:nvPicPr>
          <p:cNvPr id="3" name="Image 2">
            <a:extLst>
              <a:ext uri="{FF2B5EF4-FFF2-40B4-BE49-F238E27FC236}">
                <a16:creationId xmlns:a16="http://schemas.microsoft.com/office/drawing/2014/main" id="{2CB153B1-9DA7-01FB-B7AD-4352C20AC4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pic>
        <p:nvPicPr>
          <p:cNvPr id="14" name="Image 13">
            <a:extLst>
              <a:ext uri="{FF2B5EF4-FFF2-40B4-BE49-F238E27FC236}">
                <a16:creationId xmlns:a16="http://schemas.microsoft.com/office/drawing/2014/main" id="{489EAB21-6B67-48C7-A5C0-50CA929EAC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sp>
        <p:nvSpPr>
          <p:cNvPr id="7" name="ZoneTexte 6">
            <a:extLst>
              <a:ext uri="{FF2B5EF4-FFF2-40B4-BE49-F238E27FC236}">
                <a16:creationId xmlns:a16="http://schemas.microsoft.com/office/drawing/2014/main" id="{06F538C9-4757-EEBE-0568-8F2659291143}"/>
              </a:ext>
            </a:extLst>
          </p:cNvPr>
          <p:cNvSpPr txBox="1"/>
          <p:nvPr/>
        </p:nvSpPr>
        <p:spPr>
          <a:xfrm>
            <a:off x="479376" y="1484784"/>
            <a:ext cx="2974905" cy="2154436"/>
          </a:xfrm>
          <a:prstGeom prst="rect">
            <a:avLst/>
          </a:prstGeom>
          <a:noFill/>
        </p:spPr>
        <p:txBody>
          <a:bodyPr wrap="square" rtlCol="0">
            <a:spAutoFit/>
          </a:bodyPr>
          <a:lstStyle/>
          <a:p>
            <a:pPr marL="342900" indent="-342900">
              <a:buFont typeface="Wingdings" pitchFamily="2" charset="2"/>
              <a:buChar char="Ø"/>
            </a:pPr>
            <a:r>
              <a:rPr lang="fr-FR" sz="2000" dirty="0"/>
              <a:t>Recettes fiscales : 87% </a:t>
            </a:r>
          </a:p>
          <a:p>
            <a:r>
              <a:rPr lang="fr-FR" sz="2000" dirty="0"/>
              <a:t>du total des recettes de fonctionnement.</a:t>
            </a:r>
          </a:p>
          <a:p>
            <a:pPr marL="342900" indent="-342900">
              <a:buFont typeface="Wingdings" pitchFamily="2" charset="2"/>
              <a:buChar char="Ø"/>
            </a:pPr>
            <a:endParaRPr lang="fr-FR" sz="1100" dirty="0"/>
          </a:p>
          <a:p>
            <a:pPr marL="342900" indent="-342900">
              <a:buFont typeface="Wingdings" pitchFamily="2" charset="2"/>
              <a:buChar char="Ø"/>
            </a:pPr>
            <a:r>
              <a:rPr lang="fr-FR" sz="2000" dirty="0"/>
              <a:t>Impôts locaux : 49,4%</a:t>
            </a:r>
          </a:p>
          <a:p>
            <a:r>
              <a:rPr lang="fr-FR" sz="2000" dirty="0"/>
              <a:t>du total des recettes de fonctionnement</a:t>
            </a:r>
            <a:endParaRPr lang="fr-FR" sz="2000" b="1" dirty="0"/>
          </a:p>
        </p:txBody>
      </p:sp>
      <p:sp>
        <p:nvSpPr>
          <p:cNvPr id="17" name="ZoneTexte 16">
            <a:extLst>
              <a:ext uri="{FF2B5EF4-FFF2-40B4-BE49-F238E27FC236}">
                <a16:creationId xmlns:a16="http://schemas.microsoft.com/office/drawing/2014/main" id="{E88ED25A-7A1D-6C78-4A1B-1EA3BBE05292}"/>
              </a:ext>
            </a:extLst>
          </p:cNvPr>
          <p:cNvSpPr txBox="1"/>
          <p:nvPr/>
        </p:nvSpPr>
        <p:spPr>
          <a:xfrm>
            <a:off x="263352" y="3820686"/>
            <a:ext cx="3240360" cy="2200602"/>
          </a:xfrm>
          <a:prstGeom prst="rect">
            <a:avLst/>
          </a:prstGeom>
          <a:solidFill>
            <a:srgbClr val="FFFF00"/>
          </a:solidFill>
          <a:ln>
            <a:solidFill>
              <a:schemeClr val="tx1"/>
            </a:solidFill>
          </a:ln>
        </p:spPr>
        <p:txBody>
          <a:bodyPr wrap="square" rtlCol="0">
            <a:spAutoFit/>
          </a:bodyPr>
          <a:lstStyle/>
          <a:p>
            <a:pPr algn="ctr"/>
            <a:r>
              <a:rPr lang="fr-FR" sz="2000" b="1" dirty="0">
                <a:solidFill>
                  <a:schemeClr val="accent2">
                    <a:lumMod val="75000"/>
                  </a:schemeClr>
                </a:solidFill>
              </a:rPr>
              <a:t>Incidence de l’augmentation des bases (+3,9%) et des taux (12% ?) de la TF sur la hausse totale des recettes </a:t>
            </a:r>
          </a:p>
          <a:p>
            <a:pPr algn="ctr"/>
            <a:r>
              <a:rPr lang="fr-FR" sz="2000" b="1" dirty="0">
                <a:solidFill>
                  <a:schemeClr val="accent2">
                    <a:lumMod val="75000"/>
                  </a:schemeClr>
                </a:solidFill>
              </a:rPr>
              <a:t>Fiscales / 2023 : </a:t>
            </a:r>
          </a:p>
          <a:p>
            <a:pPr algn="ctr"/>
            <a:endParaRPr lang="fr-FR" sz="900" b="1" dirty="0">
              <a:solidFill>
                <a:schemeClr val="accent2">
                  <a:lumMod val="75000"/>
                </a:schemeClr>
              </a:solidFill>
            </a:endParaRPr>
          </a:p>
          <a:p>
            <a:pPr algn="ctr"/>
            <a:r>
              <a:rPr lang="fr-FR" sz="2800" b="1" dirty="0">
                <a:solidFill>
                  <a:schemeClr val="accent2">
                    <a:lumMod val="75000"/>
                  </a:schemeClr>
                </a:solidFill>
              </a:rPr>
              <a:t>+ 6,8 %</a:t>
            </a:r>
            <a:endParaRPr lang="fr-FR" sz="2800" dirty="0">
              <a:solidFill>
                <a:schemeClr val="accent2">
                  <a:lumMod val="75000"/>
                </a:schemeClr>
              </a:solidFill>
            </a:endParaRPr>
          </a:p>
        </p:txBody>
      </p:sp>
      <p:pic>
        <p:nvPicPr>
          <p:cNvPr id="6" name="Image 5">
            <a:extLst>
              <a:ext uri="{FF2B5EF4-FFF2-40B4-BE49-F238E27FC236}">
                <a16:creationId xmlns:a16="http://schemas.microsoft.com/office/drawing/2014/main" id="{FDEEB601-3DD3-8BD8-281B-84FD3FC288AD}"/>
              </a:ext>
            </a:extLst>
          </p:cNvPr>
          <p:cNvPicPr>
            <a:picLocks noChangeAspect="1"/>
          </p:cNvPicPr>
          <p:nvPr/>
        </p:nvPicPr>
        <p:blipFill>
          <a:blip r:embed="rId5"/>
          <a:stretch>
            <a:fillRect/>
          </a:stretch>
        </p:blipFill>
        <p:spPr>
          <a:xfrm>
            <a:off x="3900767" y="1472502"/>
            <a:ext cx="8253092" cy="4548785"/>
          </a:xfrm>
          <a:prstGeom prst="rect">
            <a:avLst/>
          </a:prstGeom>
        </p:spPr>
      </p:pic>
    </p:spTree>
    <p:extLst>
      <p:ext uri="{BB962C8B-B14F-4D97-AF65-F5344CB8AC3E}">
        <p14:creationId xmlns:p14="http://schemas.microsoft.com/office/powerpoint/2010/main" val="299644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43663D7-0A76-3190-9057-EEDA8BFA9B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16320"/>
            <a:ext cx="12241360" cy="1029726"/>
          </a:xfrm>
          <a:prstGeom prst="rect">
            <a:avLst/>
          </a:prstGeom>
        </p:spPr>
      </p:pic>
      <p:sp>
        <p:nvSpPr>
          <p:cNvPr id="12" name="AutoShape 3">
            <a:extLst>
              <a:ext uri="{FF2B5EF4-FFF2-40B4-BE49-F238E27FC236}">
                <a16:creationId xmlns:a16="http://schemas.microsoft.com/office/drawing/2014/main" id="{FE4AE6D6-441C-454A-B002-77FC0D564501}"/>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La Dotation Globale de Fonctionnement</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pic>
        <p:nvPicPr>
          <p:cNvPr id="4" name="Image 3">
            <a:extLst>
              <a:ext uri="{FF2B5EF4-FFF2-40B4-BE49-F238E27FC236}">
                <a16:creationId xmlns:a16="http://schemas.microsoft.com/office/drawing/2014/main" id="{DA32CE19-3698-D52D-D903-4A0D6B3794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pic>
        <p:nvPicPr>
          <p:cNvPr id="14" name="Image 13">
            <a:extLst>
              <a:ext uri="{FF2B5EF4-FFF2-40B4-BE49-F238E27FC236}">
                <a16:creationId xmlns:a16="http://schemas.microsoft.com/office/drawing/2014/main" id="{489EAB21-6B67-48C7-A5C0-50CA929EAC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sp>
        <p:nvSpPr>
          <p:cNvPr id="5" name="ZoneTexte 4">
            <a:extLst>
              <a:ext uri="{FF2B5EF4-FFF2-40B4-BE49-F238E27FC236}">
                <a16:creationId xmlns:a16="http://schemas.microsoft.com/office/drawing/2014/main" id="{A1A16F20-47E2-E475-9E7C-D9DE12CFCA6A}"/>
              </a:ext>
            </a:extLst>
          </p:cNvPr>
          <p:cNvSpPr txBox="1"/>
          <p:nvPr/>
        </p:nvSpPr>
        <p:spPr>
          <a:xfrm>
            <a:off x="10056440" y="2564904"/>
            <a:ext cx="612668" cy="1200329"/>
          </a:xfrm>
          <a:prstGeom prst="rect">
            <a:avLst/>
          </a:prstGeom>
          <a:noFill/>
        </p:spPr>
        <p:txBody>
          <a:bodyPr wrap="none" rtlCol="0">
            <a:spAutoFit/>
          </a:bodyPr>
          <a:lstStyle/>
          <a:p>
            <a:r>
              <a:rPr lang="fr-FR" sz="7200" dirty="0">
                <a:solidFill>
                  <a:srgbClr val="FFFF00"/>
                </a:solidFill>
              </a:rPr>
              <a:t>?</a:t>
            </a:r>
          </a:p>
        </p:txBody>
      </p:sp>
      <p:pic>
        <p:nvPicPr>
          <p:cNvPr id="6" name="Image 5">
            <a:extLst>
              <a:ext uri="{FF2B5EF4-FFF2-40B4-BE49-F238E27FC236}">
                <a16:creationId xmlns:a16="http://schemas.microsoft.com/office/drawing/2014/main" id="{6C6637C6-E04E-F4D8-0576-F9D753F0AF3B}"/>
              </a:ext>
            </a:extLst>
          </p:cNvPr>
          <p:cNvPicPr>
            <a:picLocks noChangeAspect="1"/>
          </p:cNvPicPr>
          <p:nvPr/>
        </p:nvPicPr>
        <p:blipFill>
          <a:blip r:embed="rId5"/>
          <a:stretch>
            <a:fillRect/>
          </a:stretch>
        </p:blipFill>
        <p:spPr>
          <a:xfrm>
            <a:off x="856889" y="1279994"/>
            <a:ext cx="10441160" cy="5013597"/>
          </a:xfrm>
          <a:prstGeom prst="rect">
            <a:avLst/>
          </a:prstGeom>
        </p:spPr>
      </p:pic>
    </p:spTree>
    <p:extLst>
      <p:ext uri="{BB962C8B-B14F-4D97-AF65-F5344CB8AC3E}">
        <p14:creationId xmlns:p14="http://schemas.microsoft.com/office/powerpoint/2010/main" val="2443122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29AE8C1-BFFC-FD74-ADA1-C1907A71A4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27384"/>
            <a:ext cx="12241360" cy="1029726"/>
          </a:xfrm>
          <a:prstGeom prst="rect">
            <a:avLst/>
          </a:prstGeom>
        </p:spPr>
      </p:pic>
      <p:sp>
        <p:nvSpPr>
          <p:cNvPr id="12" name="AutoShape 3">
            <a:extLst>
              <a:ext uri="{FF2B5EF4-FFF2-40B4-BE49-F238E27FC236}">
                <a16:creationId xmlns:a16="http://schemas.microsoft.com/office/drawing/2014/main" id="{FE4AE6D6-441C-454A-B002-77FC0D564501}"/>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Les Dépenses de Fonctionnement</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pic>
        <p:nvPicPr>
          <p:cNvPr id="7" name="Image 6">
            <a:extLst>
              <a:ext uri="{FF2B5EF4-FFF2-40B4-BE49-F238E27FC236}">
                <a16:creationId xmlns:a16="http://schemas.microsoft.com/office/drawing/2014/main" id="{219A0300-8586-8DC5-D7DE-128FF21D9E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pic>
        <p:nvPicPr>
          <p:cNvPr id="4" name="Image 3">
            <a:extLst>
              <a:ext uri="{FF2B5EF4-FFF2-40B4-BE49-F238E27FC236}">
                <a16:creationId xmlns:a16="http://schemas.microsoft.com/office/drawing/2014/main" id="{1F2D0C62-3391-47F9-3157-2FB36DE95D31}"/>
              </a:ext>
            </a:extLst>
          </p:cNvPr>
          <p:cNvPicPr>
            <a:picLocks noChangeAspect="1"/>
          </p:cNvPicPr>
          <p:nvPr/>
        </p:nvPicPr>
        <p:blipFill>
          <a:blip r:embed="rId5"/>
          <a:stretch>
            <a:fillRect/>
          </a:stretch>
        </p:blipFill>
        <p:spPr>
          <a:xfrm>
            <a:off x="1603605" y="1012454"/>
            <a:ext cx="8947728" cy="5743674"/>
          </a:xfrm>
          <a:prstGeom prst="rect">
            <a:avLst/>
          </a:prstGeom>
        </p:spPr>
      </p:pic>
      <p:pic>
        <p:nvPicPr>
          <p:cNvPr id="14" name="Image 13">
            <a:extLst>
              <a:ext uri="{FF2B5EF4-FFF2-40B4-BE49-F238E27FC236}">
                <a16:creationId xmlns:a16="http://schemas.microsoft.com/office/drawing/2014/main" id="{489EAB21-6B67-48C7-A5C0-50CA929EAC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spTree>
    <p:extLst>
      <p:ext uri="{BB962C8B-B14F-4D97-AF65-F5344CB8AC3E}">
        <p14:creationId xmlns:p14="http://schemas.microsoft.com/office/powerpoint/2010/main" val="3092364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3DD06-FD03-29CD-FD14-7B01ECA0DEBD}"/>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57C38788-32A8-B615-232B-ABCBE704295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27384"/>
            <a:ext cx="12241360" cy="1029726"/>
          </a:xfrm>
          <a:prstGeom prst="rect">
            <a:avLst/>
          </a:prstGeom>
        </p:spPr>
      </p:pic>
      <p:pic>
        <p:nvPicPr>
          <p:cNvPr id="14" name="Image 13">
            <a:extLst>
              <a:ext uri="{FF2B5EF4-FFF2-40B4-BE49-F238E27FC236}">
                <a16:creationId xmlns:a16="http://schemas.microsoft.com/office/drawing/2014/main" id="{E50D1825-8C1B-B61E-CF27-C319FDA9C3B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graphicFrame>
        <p:nvGraphicFramePr>
          <p:cNvPr id="2" name="Tableau 1">
            <a:extLst>
              <a:ext uri="{FF2B5EF4-FFF2-40B4-BE49-F238E27FC236}">
                <a16:creationId xmlns:a16="http://schemas.microsoft.com/office/drawing/2014/main" id="{DA3C8535-B414-A533-8217-69DBC6BBC0BB}"/>
              </a:ext>
            </a:extLst>
          </p:cNvPr>
          <p:cNvGraphicFramePr>
            <a:graphicFrameLocks noGrp="1"/>
          </p:cNvGraphicFramePr>
          <p:nvPr>
            <p:extLst>
              <p:ext uri="{D42A27DB-BD31-4B8C-83A1-F6EECF244321}">
                <p14:modId xmlns:p14="http://schemas.microsoft.com/office/powerpoint/2010/main" val="4178094811"/>
              </p:ext>
            </p:extLst>
          </p:nvPr>
        </p:nvGraphicFramePr>
        <p:xfrm>
          <a:off x="976043" y="1268760"/>
          <a:ext cx="10052505" cy="873913"/>
        </p:xfrm>
        <a:graphic>
          <a:graphicData uri="http://schemas.openxmlformats.org/drawingml/2006/table">
            <a:tbl>
              <a:tblPr firstRow="1" bandRow="1">
                <a:tableStyleId>{5C22544A-7EE6-4342-B048-85BDC9FD1C3A}</a:tableStyleId>
              </a:tblPr>
              <a:tblGrid>
                <a:gridCol w="3514996">
                  <a:extLst>
                    <a:ext uri="{9D8B030D-6E8A-4147-A177-3AD203B41FA5}">
                      <a16:colId xmlns:a16="http://schemas.microsoft.com/office/drawing/2014/main" val="4069840863"/>
                    </a:ext>
                  </a:extLst>
                </a:gridCol>
                <a:gridCol w="1712973">
                  <a:extLst>
                    <a:ext uri="{9D8B030D-6E8A-4147-A177-3AD203B41FA5}">
                      <a16:colId xmlns:a16="http://schemas.microsoft.com/office/drawing/2014/main" val="1427837275"/>
                    </a:ext>
                  </a:extLst>
                </a:gridCol>
                <a:gridCol w="1584176">
                  <a:extLst>
                    <a:ext uri="{9D8B030D-6E8A-4147-A177-3AD203B41FA5}">
                      <a16:colId xmlns:a16="http://schemas.microsoft.com/office/drawing/2014/main" val="838017373"/>
                    </a:ext>
                  </a:extLst>
                </a:gridCol>
                <a:gridCol w="864096">
                  <a:extLst>
                    <a:ext uri="{9D8B030D-6E8A-4147-A177-3AD203B41FA5}">
                      <a16:colId xmlns:a16="http://schemas.microsoft.com/office/drawing/2014/main" val="949379050"/>
                    </a:ext>
                  </a:extLst>
                </a:gridCol>
                <a:gridCol w="1584176">
                  <a:extLst>
                    <a:ext uri="{9D8B030D-6E8A-4147-A177-3AD203B41FA5}">
                      <a16:colId xmlns:a16="http://schemas.microsoft.com/office/drawing/2014/main" val="2680829451"/>
                    </a:ext>
                  </a:extLst>
                </a:gridCol>
                <a:gridCol w="792088">
                  <a:extLst>
                    <a:ext uri="{9D8B030D-6E8A-4147-A177-3AD203B41FA5}">
                      <a16:colId xmlns:a16="http://schemas.microsoft.com/office/drawing/2014/main" val="1343305152"/>
                    </a:ext>
                  </a:extLst>
                </a:gridCol>
              </a:tblGrid>
              <a:tr h="382949">
                <a:tc>
                  <a:txBody>
                    <a:bodyPr/>
                    <a:lstStyle/>
                    <a:p>
                      <a:r>
                        <a:rPr lang="fr-FR" dirty="0"/>
                        <a:t>Montants en K€</a:t>
                      </a:r>
                    </a:p>
                  </a:txBody>
                  <a:tcPr/>
                </a:tc>
                <a:tc>
                  <a:txBody>
                    <a:bodyPr/>
                    <a:lstStyle/>
                    <a:p>
                      <a:pPr algn="ctr"/>
                      <a:r>
                        <a:rPr lang="fr-FR" dirty="0"/>
                        <a:t>RÉALISÉ 2022</a:t>
                      </a:r>
                    </a:p>
                  </a:txBody>
                  <a:tcPr/>
                </a:tc>
                <a:tc>
                  <a:txBody>
                    <a:bodyPr/>
                    <a:lstStyle/>
                    <a:p>
                      <a:pPr algn="ctr"/>
                      <a:r>
                        <a:rPr lang="fr-FR" dirty="0"/>
                        <a:t>RÉALISÉ 2023</a:t>
                      </a:r>
                    </a:p>
                  </a:txBody>
                  <a:tcPr/>
                </a:tc>
                <a:tc>
                  <a:txBody>
                    <a:bodyPr/>
                    <a:lstStyle/>
                    <a:p>
                      <a:pPr algn="ctr"/>
                      <a:r>
                        <a:rPr lang="fr-FR" dirty="0">
                          <a:solidFill>
                            <a:schemeClr val="bg1"/>
                          </a:solidFill>
                        </a:rPr>
                        <a:t>%</a:t>
                      </a:r>
                    </a:p>
                  </a:txBody>
                  <a:tcPr/>
                </a:tc>
                <a:tc>
                  <a:txBody>
                    <a:bodyPr/>
                    <a:lstStyle/>
                    <a:p>
                      <a:pPr algn="ctr"/>
                      <a:r>
                        <a:rPr lang="fr-FR" dirty="0" err="1">
                          <a:solidFill>
                            <a:srgbClr val="FFFF00"/>
                          </a:solidFill>
                        </a:rPr>
                        <a:t>Prév</a:t>
                      </a:r>
                      <a:r>
                        <a:rPr lang="fr-FR" dirty="0">
                          <a:solidFill>
                            <a:srgbClr val="FFFF00"/>
                          </a:solidFill>
                        </a:rPr>
                        <a:t>. 2024</a:t>
                      </a:r>
                    </a:p>
                  </a:txBody>
                  <a:tcPr/>
                </a:tc>
                <a:tc>
                  <a:txBody>
                    <a:bodyPr/>
                    <a:lstStyle/>
                    <a:p>
                      <a:pPr algn="ctr"/>
                      <a:r>
                        <a:rPr lang="fr-FR" dirty="0">
                          <a:solidFill>
                            <a:srgbClr val="FFFF00"/>
                          </a:solidFill>
                        </a:rPr>
                        <a:t>%</a:t>
                      </a:r>
                    </a:p>
                  </a:txBody>
                  <a:tcPr/>
                </a:tc>
                <a:extLst>
                  <a:ext uri="{0D108BD9-81ED-4DB2-BD59-A6C34878D82A}">
                    <a16:rowId xmlns:a16="http://schemas.microsoft.com/office/drawing/2014/main" val="1568314540"/>
                  </a:ext>
                </a:extLst>
              </a:tr>
              <a:tr h="490964">
                <a:tc>
                  <a:txBody>
                    <a:bodyPr/>
                    <a:lstStyle/>
                    <a:p>
                      <a:endParaRPr lang="fr-FR" dirty="0"/>
                    </a:p>
                  </a:txBody>
                  <a:tcPr/>
                </a:tc>
                <a:tc>
                  <a:txBody>
                    <a:bodyPr/>
                    <a:lstStyle/>
                    <a:p>
                      <a:pPr algn="ctr"/>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2230242394"/>
                  </a:ext>
                </a:extLst>
              </a:tr>
            </a:tbl>
          </a:graphicData>
        </a:graphic>
      </p:graphicFrame>
      <p:sp>
        <p:nvSpPr>
          <p:cNvPr id="3" name="ZoneTexte 2">
            <a:extLst>
              <a:ext uri="{FF2B5EF4-FFF2-40B4-BE49-F238E27FC236}">
                <a16:creationId xmlns:a16="http://schemas.microsoft.com/office/drawing/2014/main" id="{E518BED9-9846-F1D1-7A8A-2D009E1734C2}"/>
              </a:ext>
            </a:extLst>
          </p:cNvPr>
          <p:cNvSpPr txBox="1"/>
          <p:nvPr/>
        </p:nvSpPr>
        <p:spPr>
          <a:xfrm>
            <a:off x="983432" y="1700808"/>
            <a:ext cx="11089232" cy="400110"/>
          </a:xfrm>
          <a:prstGeom prst="rect">
            <a:avLst/>
          </a:prstGeom>
          <a:noFill/>
        </p:spPr>
        <p:txBody>
          <a:bodyPr wrap="square" rtlCol="0">
            <a:spAutoFit/>
          </a:bodyPr>
          <a:lstStyle/>
          <a:p>
            <a:pPr>
              <a:tabLst>
                <a:tab pos="4130675" algn="l"/>
                <a:tab pos="5861050" algn="l"/>
                <a:tab pos="6837363" algn="l"/>
                <a:tab pos="8080375" algn="l"/>
                <a:tab pos="9236075" algn="l"/>
              </a:tabLst>
            </a:pPr>
            <a:r>
              <a:rPr lang="fr-FR" sz="2000" dirty="0"/>
              <a:t>11 – Charges à caractère général	</a:t>
            </a:r>
            <a:r>
              <a:rPr lang="fr-FR" sz="2000" dirty="0">
                <a:solidFill>
                  <a:srgbClr val="7030A0"/>
                </a:solidFill>
              </a:rPr>
              <a:t>2 835	3 776 	+33%</a:t>
            </a:r>
            <a:r>
              <a:rPr lang="fr-FR" sz="2000" dirty="0"/>
              <a:t>	 4 014 	</a:t>
            </a:r>
            <a:r>
              <a:rPr lang="fr-FR" sz="2000" b="1" dirty="0">
                <a:solidFill>
                  <a:srgbClr val="00B050"/>
                </a:solidFill>
              </a:rPr>
              <a:t>+6,2</a:t>
            </a:r>
            <a:r>
              <a:rPr lang="fr-FR" sz="2000" dirty="0">
                <a:solidFill>
                  <a:srgbClr val="00B050"/>
                </a:solidFill>
              </a:rPr>
              <a:t>%</a:t>
            </a:r>
          </a:p>
        </p:txBody>
      </p:sp>
      <p:sp>
        <p:nvSpPr>
          <p:cNvPr id="5" name="ZoneTexte 4">
            <a:extLst>
              <a:ext uri="{FF2B5EF4-FFF2-40B4-BE49-F238E27FC236}">
                <a16:creationId xmlns:a16="http://schemas.microsoft.com/office/drawing/2014/main" id="{D7CE17F7-0D27-2C99-13A1-184C5DE17374}"/>
              </a:ext>
            </a:extLst>
          </p:cNvPr>
          <p:cNvSpPr txBox="1"/>
          <p:nvPr/>
        </p:nvSpPr>
        <p:spPr>
          <a:xfrm>
            <a:off x="9480376" y="2887776"/>
            <a:ext cx="2232248" cy="1477328"/>
          </a:xfrm>
          <a:prstGeom prst="rect">
            <a:avLst/>
          </a:prstGeom>
          <a:noFill/>
        </p:spPr>
        <p:txBody>
          <a:bodyPr wrap="square" rtlCol="0">
            <a:spAutoFit/>
          </a:bodyPr>
          <a:lstStyle/>
          <a:p>
            <a:r>
              <a:rPr lang="fr-FR" b="1" dirty="0"/>
              <a:t>Mesures : </a:t>
            </a:r>
            <a:r>
              <a:rPr lang="fr-FR" dirty="0"/>
              <a:t>baisse de 1° de la température des bâtiments, arrêt du chauffage lors des vacances scolaires …</a:t>
            </a:r>
            <a:endParaRPr lang="fr-FR" b="1" dirty="0"/>
          </a:p>
        </p:txBody>
      </p:sp>
      <p:pic>
        <p:nvPicPr>
          <p:cNvPr id="7" name="Image 6">
            <a:extLst>
              <a:ext uri="{FF2B5EF4-FFF2-40B4-BE49-F238E27FC236}">
                <a16:creationId xmlns:a16="http://schemas.microsoft.com/office/drawing/2014/main" id="{F0D0C8D3-2690-EFB3-1F32-685F0E3668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sp>
        <p:nvSpPr>
          <p:cNvPr id="4" name="AutoShape 3">
            <a:extLst>
              <a:ext uri="{FF2B5EF4-FFF2-40B4-BE49-F238E27FC236}">
                <a16:creationId xmlns:a16="http://schemas.microsoft.com/office/drawing/2014/main" id="{8A94B269-70D6-1F28-25AF-729E48F254EC}"/>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Les Dépenses de Fonctionnement</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sp>
        <p:nvSpPr>
          <p:cNvPr id="8" name="ZoneTexte 7">
            <a:extLst>
              <a:ext uri="{FF2B5EF4-FFF2-40B4-BE49-F238E27FC236}">
                <a16:creationId xmlns:a16="http://schemas.microsoft.com/office/drawing/2014/main" id="{9BF893D9-CCFC-ED4C-C34B-31AB75CC4C6E}"/>
              </a:ext>
            </a:extLst>
          </p:cNvPr>
          <p:cNvSpPr txBox="1"/>
          <p:nvPr/>
        </p:nvSpPr>
        <p:spPr>
          <a:xfrm>
            <a:off x="5228823" y="2550017"/>
            <a:ext cx="184731" cy="369332"/>
          </a:xfrm>
          <a:prstGeom prst="rect">
            <a:avLst/>
          </a:prstGeom>
          <a:noFill/>
        </p:spPr>
        <p:txBody>
          <a:bodyPr wrap="none" rtlCol="0">
            <a:spAutoFit/>
          </a:bodyPr>
          <a:lstStyle/>
          <a:p>
            <a:endParaRPr lang="fr-FR" dirty="0"/>
          </a:p>
        </p:txBody>
      </p:sp>
      <p:sp>
        <p:nvSpPr>
          <p:cNvPr id="9" name="ZoneTexte 8">
            <a:extLst>
              <a:ext uri="{FF2B5EF4-FFF2-40B4-BE49-F238E27FC236}">
                <a16:creationId xmlns:a16="http://schemas.microsoft.com/office/drawing/2014/main" id="{F861F19B-B86A-D0B7-D5FB-62AB6EF0129A}"/>
              </a:ext>
            </a:extLst>
          </p:cNvPr>
          <p:cNvSpPr txBox="1"/>
          <p:nvPr/>
        </p:nvSpPr>
        <p:spPr>
          <a:xfrm>
            <a:off x="767408" y="2380818"/>
            <a:ext cx="10591109" cy="400110"/>
          </a:xfrm>
          <a:prstGeom prst="rect">
            <a:avLst/>
          </a:prstGeom>
          <a:noFill/>
        </p:spPr>
        <p:txBody>
          <a:bodyPr wrap="square" rtlCol="0">
            <a:spAutoFit/>
          </a:bodyPr>
          <a:lstStyle/>
          <a:p>
            <a:pPr marL="342900" indent="-342900">
              <a:buFont typeface="Wingdings" pitchFamily="2" charset="2"/>
              <a:buChar char="Ø"/>
            </a:pPr>
            <a:r>
              <a:rPr lang="fr-FR" sz="2000" b="1" dirty="0"/>
              <a:t>Les tarifs prévisionnels de l’énergie se stabilisent à un niveau élevé</a:t>
            </a:r>
          </a:p>
        </p:txBody>
      </p:sp>
      <p:graphicFrame>
        <p:nvGraphicFramePr>
          <p:cNvPr id="10" name="Tableau 9">
            <a:extLst>
              <a:ext uri="{FF2B5EF4-FFF2-40B4-BE49-F238E27FC236}">
                <a16:creationId xmlns:a16="http://schemas.microsoft.com/office/drawing/2014/main" id="{17D34DD9-6E55-3B1A-5C02-1A9F0F2BEAD0}"/>
              </a:ext>
            </a:extLst>
          </p:cNvPr>
          <p:cNvGraphicFramePr>
            <a:graphicFrameLocks noGrp="1"/>
          </p:cNvGraphicFramePr>
          <p:nvPr>
            <p:extLst>
              <p:ext uri="{D42A27DB-BD31-4B8C-83A1-F6EECF244321}">
                <p14:modId xmlns:p14="http://schemas.microsoft.com/office/powerpoint/2010/main" val="274268265"/>
              </p:ext>
            </p:extLst>
          </p:nvPr>
        </p:nvGraphicFramePr>
        <p:xfrm>
          <a:off x="839416" y="2953752"/>
          <a:ext cx="8280921" cy="1483360"/>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val="1309851081"/>
                    </a:ext>
                  </a:extLst>
                </a:gridCol>
                <a:gridCol w="1008112">
                  <a:extLst>
                    <a:ext uri="{9D8B030D-6E8A-4147-A177-3AD203B41FA5}">
                      <a16:colId xmlns:a16="http://schemas.microsoft.com/office/drawing/2014/main" val="3792511252"/>
                    </a:ext>
                  </a:extLst>
                </a:gridCol>
                <a:gridCol w="936104">
                  <a:extLst>
                    <a:ext uri="{9D8B030D-6E8A-4147-A177-3AD203B41FA5}">
                      <a16:colId xmlns:a16="http://schemas.microsoft.com/office/drawing/2014/main" val="810013270"/>
                    </a:ext>
                  </a:extLst>
                </a:gridCol>
                <a:gridCol w="1296144">
                  <a:extLst>
                    <a:ext uri="{9D8B030D-6E8A-4147-A177-3AD203B41FA5}">
                      <a16:colId xmlns:a16="http://schemas.microsoft.com/office/drawing/2014/main" val="212562287"/>
                    </a:ext>
                  </a:extLst>
                </a:gridCol>
                <a:gridCol w="1296144">
                  <a:extLst>
                    <a:ext uri="{9D8B030D-6E8A-4147-A177-3AD203B41FA5}">
                      <a16:colId xmlns:a16="http://schemas.microsoft.com/office/drawing/2014/main" val="4144227978"/>
                    </a:ext>
                  </a:extLst>
                </a:gridCol>
                <a:gridCol w="1224137">
                  <a:extLst>
                    <a:ext uri="{9D8B030D-6E8A-4147-A177-3AD203B41FA5}">
                      <a16:colId xmlns:a16="http://schemas.microsoft.com/office/drawing/2014/main" val="2016165951"/>
                    </a:ext>
                  </a:extLst>
                </a:gridCol>
              </a:tblGrid>
              <a:tr h="370840">
                <a:tc>
                  <a:txBody>
                    <a:bodyPr/>
                    <a:lstStyle/>
                    <a:p>
                      <a:r>
                        <a:rPr lang="fr-FR" dirty="0"/>
                        <a:t>GAZ (en €)</a:t>
                      </a:r>
                    </a:p>
                  </a:txBody>
                  <a:tcPr>
                    <a:solidFill>
                      <a:srgbClr val="C00000"/>
                    </a:solidFill>
                  </a:tcPr>
                </a:tc>
                <a:tc>
                  <a:txBody>
                    <a:bodyPr/>
                    <a:lstStyle/>
                    <a:p>
                      <a:pPr algn="ctr"/>
                      <a:r>
                        <a:rPr lang="fr-FR" dirty="0"/>
                        <a:t>2021</a:t>
                      </a:r>
                    </a:p>
                  </a:txBody>
                  <a:tcPr>
                    <a:solidFill>
                      <a:srgbClr val="C00000"/>
                    </a:solidFill>
                  </a:tcPr>
                </a:tc>
                <a:tc>
                  <a:txBody>
                    <a:bodyPr/>
                    <a:lstStyle/>
                    <a:p>
                      <a:pPr algn="ctr"/>
                      <a:r>
                        <a:rPr lang="fr-FR" dirty="0"/>
                        <a:t>2022</a:t>
                      </a:r>
                    </a:p>
                  </a:txBody>
                  <a:tcPr>
                    <a:solidFill>
                      <a:srgbClr val="C00000"/>
                    </a:solidFill>
                  </a:tcPr>
                </a:tc>
                <a:tc>
                  <a:txBody>
                    <a:bodyPr/>
                    <a:lstStyle/>
                    <a:p>
                      <a:pPr algn="ctr"/>
                      <a:r>
                        <a:rPr lang="fr-FR" dirty="0" err="1"/>
                        <a:t>Prév</a:t>
                      </a:r>
                      <a:r>
                        <a:rPr lang="fr-FR" dirty="0"/>
                        <a:t>. 2023</a:t>
                      </a:r>
                    </a:p>
                  </a:txBody>
                  <a:tcPr>
                    <a:solidFill>
                      <a:srgbClr val="C00000"/>
                    </a:solidFill>
                  </a:tcPr>
                </a:tc>
                <a:tc>
                  <a:txBody>
                    <a:bodyPr/>
                    <a:lstStyle/>
                    <a:p>
                      <a:pPr algn="ctr"/>
                      <a:r>
                        <a:rPr lang="fr-FR" dirty="0" err="1"/>
                        <a:t>Prév</a:t>
                      </a:r>
                      <a:r>
                        <a:rPr lang="fr-FR" dirty="0"/>
                        <a:t>. 2024</a:t>
                      </a:r>
                    </a:p>
                  </a:txBody>
                  <a:tcPr>
                    <a:solidFill>
                      <a:srgbClr val="C00000"/>
                    </a:solidFill>
                  </a:tcPr>
                </a:tc>
                <a:tc>
                  <a:txBody>
                    <a:bodyPr/>
                    <a:lstStyle/>
                    <a:p>
                      <a:pPr algn="ctr"/>
                      <a:r>
                        <a:rPr lang="fr-FR" dirty="0"/>
                        <a:t>Variation</a:t>
                      </a:r>
                    </a:p>
                  </a:txBody>
                  <a:tcPr>
                    <a:solidFill>
                      <a:srgbClr val="C00000"/>
                    </a:solidFill>
                  </a:tcPr>
                </a:tc>
                <a:extLst>
                  <a:ext uri="{0D108BD9-81ED-4DB2-BD59-A6C34878D82A}">
                    <a16:rowId xmlns:a16="http://schemas.microsoft.com/office/drawing/2014/main" val="144491477"/>
                  </a:ext>
                </a:extLst>
              </a:tr>
              <a:tr h="370840">
                <a:tc>
                  <a:txBody>
                    <a:bodyPr/>
                    <a:lstStyle/>
                    <a:p>
                      <a:r>
                        <a:rPr lang="fr-FR" dirty="0"/>
                        <a:t>Consommation (MWh)</a:t>
                      </a:r>
                    </a:p>
                  </a:txBody>
                  <a:tcPr/>
                </a:tc>
                <a:tc>
                  <a:txBody>
                    <a:bodyPr/>
                    <a:lstStyle/>
                    <a:p>
                      <a:pPr algn="ctr"/>
                      <a:r>
                        <a:rPr lang="fr-FR" dirty="0"/>
                        <a:t>    3 340</a:t>
                      </a:r>
                    </a:p>
                  </a:txBody>
                  <a:tcPr/>
                </a:tc>
                <a:tc>
                  <a:txBody>
                    <a:bodyPr/>
                    <a:lstStyle/>
                    <a:p>
                      <a:pPr algn="ctr"/>
                      <a:r>
                        <a:rPr lang="fr-FR" dirty="0"/>
                        <a:t>3 100</a:t>
                      </a:r>
                    </a:p>
                  </a:txBody>
                  <a:tcPr/>
                </a:tc>
                <a:tc>
                  <a:txBody>
                    <a:bodyPr/>
                    <a:lstStyle/>
                    <a:p>
                      <a:pPr algn="ctr"/>
                      <a:r>
                        <a:rPr lang="fr-FR" dirty="0"/>
                        <a:t>2 800</a:t>
                      </a:r>
                    </a:p>
                  </a:txBody>
                  <a:tcPr/>
                </a:tc>
                <a:tc>
                  <a:txBody>
                    <a:bodyPr/>
                    <a:lstStyle/>
                    <a:p>
                      <a:pPr algn="ctr"/>
                      <a:r>
                        <a:rPr lang="fr-FR" dirty="0"/>
                        <a:t>2 800</a:t>
                      </a:r>
                    </a:p>
                  </a:txBody>
                  <a:tcPr/>
                </a:tc>
                <a:tc>
                  <a:txBody>
                    <a:bodyPr/>
                    <a:lstStyle/>
                    <a:p>
                      <a:pPr algn="ctr"/>
                      <a:r>
                        <a:rPr lang="fr-FR" dirty="0"/>
                        <a:t>- 16 %</a:t>
                      </a:r>
                    </a:p>
                  </a:txBody>
                  <a:tcPr/>
                </a:tc>
                <a:extLst>
                  <a:ext uri="{0D108BD9-81ED-4DB2-BD59-A6C34878D82A}">
                    <a16:rowId xmlns:a16="http://schemas.microsoft.com/office/drawing/2014/main" val="323804318"/>
                  </a:ext>
                </a:extLst>
              </a:tr>
              <a:tr h="370840">
                <a:tc>
                  <a:txBody>
                    <a:bodyPr/>
                    <a:lstStyle/>
                    <a:p>
                      <a:r>
                        <a:rPr lang="fr-FR" dirty="0"/>
                        <a:t>Dépenses TTC</a:t>
                      </a:r>
                    </a:p>
                  </a:txBody>
                  <a:tcPr/>
                </a:tc>
                <a:tc>
                  <a:txBody>
                    <a:bodyPr/>
                    <a:lstStyle/>
                    <a:p>
                      <a:pPr algn="ctr"/>
                      <a:r>
                        <a:rPr lang="fr-FR" dirty="0"/>
                        <a:t>159 854</a:t>
                      </a:r>
                    </a:p>
                  </a:txBody>
                  <a:tcPr/>
                </a:tc>
                <a:tc>
                  <a:txBody>
                    <a:bodyPr/>
                    <a:lstStyle/>
                    <a:p>
                      <a:pPr algn="ctr"/>
                      <a:r>
                        <a:rPr lang="fr-FR" dirty="0"/>
                        <a:t>322 400</a:t>
                      </a:r>
                    </a:p>
                  </a:txBody>
                  <a:tcPr/>
                </a:tc>
                <a:tc>
                  <a:txBody>
                    <a:bodyPr/>
                    <a:lstStyle/>
                    <a:p>
                      <a:pPr algn="ctr"/>
                      <a:r>
                        <a:rPr lang="fr-FR" dirty="0"/>
                        <a:t>475 000</a:t>
                      </a:r>
                    </a:p>
                  </a:txBody>
                  <a:tcPr/>
                </a:tc>
                <a:tc>
                  <a:txBody>
                    <a:bodyPr/>
                    <a:lstStyle/>
                    <a:p>
                      <a:pPr algn="ctr"/>
                      <a:r>
                        <a:rPr lang="fr-FR" dirty="0"/>
                        <a:t>480 000</a:t>
                      </a:r>
                    </a:p>
                  </a:txBody>
                  <a:tcPr/>
                </a:tc>
                <a:tc>
                  <a:txBody>
                    <a:bodyPr/>
                    <a:lstStyle/>
                    <a:p>
                      <a:pPr algn="ctr"/>
                      <a:r>
                        <a:rPr lang="fr-FR" dirty="0"/>
                        <a:t>+ 202 %</a:t>
                      </a:r>
                    </a:p>
                  </a:txBody>
                  <a:tcPr/>
                </a:tc>
                <a:extLst>
                  <a:ext uri="{0D108BD9-81ED-4DB2-BD59-A6C34878D82A}">
                    <a16:rowId xmlns:a16="http://schemas.microsoft.com/office/drawing/2014/main" val="2599591153"/>
                  </a:ext>
                </a:extLst>
              </a:tr>
              <a:tr h="370840">
                <a:tc>
                  <a:txBody>
                    <a:bodyPr/>
                    <a:lstStyle/>
                    <a:p>
                      <a:r>
                        <a:rPr lang="fr-FR" dirty="0"/>
                        <a:t>Prix du MWh</a:t>
                      </a:r>
                    </a:p>
                  </a:txBody>
                  <a:tcPr/>
                </a:tc>
                <a:tc>
                  <a:txBody>
                    <a:bodyPr/>
                    <a:lstStyle/>
                    <a:p>
                      <a:pPr algn="ctr"/>
                      <a:r>
                        <a:rPr lang="fr-FR" dirty="0"/>
                        <a:t>   0,048</a:t>
                      </a:r>
                    </a:p>
                  </a:txBody>
                  <a:tcPr/>
                </a:tc>
                <a:tc>
                  <a:txBody>
                    <a:bodyPr/>
                    <a:lstStyle/>
                    <a:p>
                      <a:pPr algn="ctr"/>
                      <a:r>
                        <a:rPr lang="fr-FR" dirty="0"/>
                        <a:t>0,104</a:t>
                      </a:r>
                    </a:p>
                  </a:txBody>
                  <a:tcPr/>
                </a:tc>
                <a:tc>
                  <a:txBody>
                    <a:bodyPr/>
                    <a:lstStyle/>
                    <a:p>
                      <a:pPr algn="ctr"/>
                      <a:r>
                        <a:rPr lang="fr-FR" dirty="0"/>
                        <a:t>0,170</a:t>
                      </a:r>
                    </a:p>
                  </a:txBody>
                  <a:tcPr/>
                </a:tc>
                <a:tc>
                  <a:txBody>
                    <a:bodyPr/>
                    <a:lstStyle/>
                    <a:p>
                      <a:pPr algn="ctr"/>
                      <a:r>
                        <a:rPr lang="fr-FR" dirty="0"/>
                        <a:t>0,160</a:t>
                      </a:r>
                    </a:p>
                  </a:txBody>
                  <a:tcPr/>
                </a:tc>
                <a:tc>
                  <a:txBody>
                    <a:bodyPr/>
                    <a:lstStyle/>
                    <a:p>
                      <a:pPr algn="ctr"/>
                      <a:endParaRPr lang="fr-FR" dirty="0"/>
                    </a:p>
                  </a:txBody>
                  <a:tcPr/>
                </a:tc>
                <a:extLst>
                  <a:ext uri="{0D108BD9-81ED-4DB2-BD59-A6C34878D82A}">
                    <a16:rowId xmlns:a16="http://schemas.microsoft.com/office/drawing/2014/main" val="593611468"/>
                  </a:ext>
                </a:extLst>
              </a:tr>
            </a:tbl>
          </a:graphicData>
        </a:graphic>
      </p:graphicFrame>
      <p:graphicFrame>
        <p:nvGraphicFramePr>
          <p:cNvPr id="11" name="Tableau 10">
            <a:extLst>
              <a:ext uri="{FF2B5EF4-FFF2-40B4-BE49-F238E27FC236}">
                <a16:creationId xmlns:a16="http://schemas.microsoft.com/office/drawing/2014/main" id="{98C22607-36FE-198A-70C3-07BAD24331A0}"/>
              </a:ext>
            </a:extLst>
          </p:cNvPr>
          <p:cNvGraphicFramePr>
            <a:graphicFrameLocks noGrp="1"/>
          </p:cNvGraphicFramePr>
          <p:nvPr>
            <p:extLst>
              <p:ext uri="{D42A27DB-BD31-4B8C-83A1-F6EECF244321}">
                <p14:modId xmlns:p14="http://schemas.microsoft.com/office/powerpoint/2010/main" val="1597454711"/>
              </p:ext>
            </p:extLst>
          </p:nvPr>
        </p:nvGraphicFramePr>
        <p:xfrm>
          <a:off x="839416" y="4825960"/>
          <a:ext cx="8280921" cy="1483360"/>
        </p:xfrm>
        <a:graphic>
          <a:graphicData uri="http://schemas.openxmlformats.org/drawingml/2006/table">
            <a:tbl>
              <a:tblPr firstRow="1" bandRow="1">
                <a:tableStyleId>{5C22544A-7EE6-4342-B048-85BDC9FD1C3A}</a:tableStyleId>
              </a:tblPr>
              <a:tblGrid>
                <a:gridCol w="2520280">
                  <a:extLst>
                    <a:ext uri="{9D8B030D-6E8A-4147-A177-3AD203B41FA5}">
                      <a16:colId xmlns:a16="http://schemas.microsoft.com/office/drawing/2014/main" val="1309851081"/>
                    </a:ext>
                  </a:extLst>
                </a:gridCol>
                <a:gridCol w="1008112">
                  <a:extLst>
                    <a:ext uri="{9D8B030D-6E8A-4147-A177-3AD203B41FA5}">
                      <a16:colId xmlns:a16="http://schemas.microsoft.com/office/drawing/2014/main" val="3792511252"/>
                    </a:ext>
                  </a:extLst>
                </a:gridCol>
                <a:gridCol w="936104">
                  <a:extLst>
                    <a:ext uri="{9D8B030D-6E8A-4147-A177-3AD203B41FA5}">
                      <a16:colId xmlns:a16="http://schemas.microsoft.com/office/drawing/2014/main" val="810013270"/>
                    </a:ext>
                  </a:extLst>
                </a:gridCol>
                <a:gridCol w="1296144">
                  <a:extLst>
                    <a:ext uri="{9D8B030D-6E8A-4147-A177-3AD203B41FA5}">
                      <a16:colId xmlns:a16="http://schemas.microsoft.com/office/drawing/2014/main" val="212562287"/>
                    </a:ext>
                  </a:extLst>
                </a:gridCol>
                <a:gridCol w="1296144">
                  <a:extLst>
                    <a:ext uri="{9D8B030D-6E8A-4147-A177-3AD203B41FA5}">
                      <a16:colId xmlns:a16="http://schemas.microsoft.com/office/drawing/2014/main" val="4144227978"/>
                    </a:ext>
                  </a:extLst>
                </a:gridCol>
                <a:gridCol w="1224137">
                  <a:extLst>
                    <a:ext uri="{9D8B030D-6E8A-4147-A177-3AD203B41FA5}">
                      <a16:colId xmlns:a16="http://schemas.microsoft.com/office/drawing/2014/main" val="2016165951"/>
                    </a:ext>
                  </a:extLst>
                </a:gridCol>
              </a:tblGrid>
              <a:tr h="370840">
                <a:tc>
                  <a:txBody>
                    <a:bodyPr/>
                    <a:lstStyle/>
                    <a:p>
                      <a:r>
                        <a:rPr lang="fr-FR" dirty="0"/>
                        <a:t>ÉLECTRICITÉ (en €)</a:t>
                      </a:r>
                    </a:p>
                  </a:txBody>
                  <a:tcPr>
                    <a:solidFill>
                      <a:srgbClr val="00B050"/>
                    </a:solidFill>
                  </a:tcPr>
                </a:tc>
                <a:tc>
                  <a:txBody>
                    <a:bodyPr/>
                    <a:lstStyle/>
                    <a:p>
                      <a:pPr algn="ctr"/>
                      <a:r>
                        <a:rPr lang="fr-FR" dirty="0"/>
                        <a:t>2021</a:t>
                      </a:r>
                    </a:p>
                  </a:txBody>
                  <a:tcPr>
                    <a:solidFill>
                      <a:srgbClr val="00B050"/>
                    </a:solidFill>
                  </a:tcPr>
                </a:tc>
                <a:tc>
                  <a:txBody>
                    <a:bodyPr/>
                    <a:lstStyle/>
                    <a:p>
                      <a:pPr algn="ctr"/>
                      <a:r>
                        <a:rPr lang="fr-FR" dirty="0"/>
                        <a:t>2022</a:t>
                      </a:r>
                    </a:p>
                  </a:txBody>
                  <a:tcPr>
                    <a:solidFill>
                      <a:srgbClr val="00B050"/>
                    </a:solidFill>
                  </a:tcPr>
                </a:tc>
                <a:tc>
                  <a:txBody>
                    <a:bodyPr/>
                    <a:lstStyle/>
                    <a:p>
                      <a:pPr algn="ctr"/>
                      <a:r>
                        <a:rPr lang="fr-FR" dirty="0" err="1"/>
                        <a:t>Prév</a:t>
                      </a:r>
                      <a:r>
                        <a:rPr lang="fr-FR" dirty="0"/>
                        <a:t>. 2023</a:t>
                      </a:r>
                    </a:p>
                  </a:txBody>
                  <a:tcPr>
                    <a:solidFill>
                      <a:srgbClr val="00B050"/>
                    </a:solidFill>
                  </a:tcPr>
                </a:tc>
                <a:tc>
                  <a:txBody>
                    <a:bodyPr/>
                    <a:lstStyle/>
                    <a:p>
                      <a:pPr algn="ctr"/>
                      <a:r>
                        <a:rPr lang="fr-FR" dirty="0" err="1"/>
                        <a:t>Prév</a:t>
                      </a:r>
                      <a:r>
                        <a:rPr lang="fr-FR" dirty="0"/>
                        <a:t>. 2024</a:t>
                      </a:r>
                    </a:p>
                  </a:txBody>
                  <a:tcPr>
                    <a:solidFill>
                      <a:srgbClr val="00B050"/>
                    </a:solidFill>
                  </a:tcPr>
                </a:tc>
                <a:tc>
                  <a:txBody>
                    <a:bodyPr/>
                    <a:lstStyle/>
                    <a:p>
                      <a:pPr algn="ctr"/>
                      <a:r>
                        <a:rPr lang="fr-FR" dirty="0"/>
                        <a:t>Variation</a:t>
                      </a:r>
                    </a:p>
                  </a:txBody>
                  <a:tcPr>
                    <a:solidFill>
                      <a:srgbClr val="00B050"/>
                    </a:solidFill>
                  </a:tcPr>
                </a:tc>
                <a:extLst>
                  <a:ext uri="{0D108BD9-81ED-4DB2-BD59-A6C34878D82A}">
                    <a16:rowId xmlns:a16="http://schemas.microsoft.com/office/drawing/2014/main" val="144491477"/>
                  </a:ext>
                </a:extLst>
              </a:tr>
              <a:tr h="370840">
                <a:tc>
                  <a:txBody>
                    <a:bodyPr/>
                    <a:lstStyle/>
                    <a:p>
                      <a:r>
                        <a:rPr lang="fr-FR" dirty="0"/>
                        <a:t>Consommation (MWh)</a:t>
                      </a:r>
                    </a:p>
                  </a:txBody>
                  <a:tcPr/>
                </a:tc>
                <a:tc>
                  <a:txBody>
                    <a:bodyPr/>
                    <a:lstStyle/>
                    <a:p>
                      <a:pPr algn="ctr"/>
                      <a:r>
                        <a:rPr lang="fr-FR" dirty="0"/>
                        <a:t>    1 900</a:t>
                      </a:r>
                    </a:p>
                  </a:txBody>
                  <a:tcPr/>
                </a:tc>
                <a:tc>
                  <a:txBody>
                    <a:bodyPr/>
                    <a:lstStyle/>
                    <a:p>
                      <a:pPr algn="ctr"/>
                      <a:r>
                        <a:rPr lang="fr-FR" dirty="0"/>
                        <a:t>1 900</a:t>
                      </a:r>
                    </a:p>
                  </a:txBody>
                  <a:tcPr/>
                </a:tc>
                <a:tc>
                  <a:txBody>
                    <a:bodyPr/>
                    <a:lstStyle/>
                    <a:p>
                      <a:pPr algn="ctr"/>
                      <a:r>
                        <a:rPr lang="fr-FR" dirty="0"/>
                        <a:t>1 735</a:t>
                      </a:r>
                    </a:p>
                  </a:txBody>
                  <a:tcPr/>
                </a:tc>
                <a:tc>
                  <a:txBody>
                    <a:bodyPr/>
                    <a:lstStyle/>
                    <a:p>
                      <a:pPr algn="ctr"/>
                      <a:r>
                        <a:rPr lang="fr-FR" dirty="0"/>
                        <a:t>1 735</a:t>
                      </a:r>
                    </a:p>
                  </a:txBody>
                  <a:tcPr/>
                </a:tc>
                <a:tc>
                  <a:txBody>
                    <a:bodyPr/>
                    <a:lstStyle/>
                    <a:p>
                      <a:pPr algn="ctr"/>
                      <a:r>
                        <a:rPr lang="fr-FR" dirty="0"/>
                        <a:t>- 9 %</a:t>
                      </a:r>
                    </a:p>
                  </a:txBody>
                  <a:tcPr/>
                </a:tc>
                <a:extLst>
                  <a:ext uri="{0D108BD9-81ED-4DB2-BD59-A6C34878D82A}">
                    <a16:rowId xmlns:a16="http://schemas.microsoft.com/office/drawing/2014/main" val="323804318"/>
                  </a:ext>
                </a:extLst>
              </a:tr>
              <a:tr h="370840">
                <a:tc>
                  <a:txBody>
                    <a:bodyPr/>
                    <a:lstStyle/>
                    <a:p>
                      <a:r>
                        <a:rPr lang="fr-FR" dirty="0"/>
                        <a:t>Dépenses TTC</a:t>
                      </a:r>
                    </a:p>
                  </a:txBody>
                  <a:tcPr/>
                </a:tc>
                <a:tc>
                  <a:txBody>
                    <a:bodyPr/>
                    <a:lstStyle/>
                    <a:p>
                      <a:pPr algn="ctr"/>
                      <a:r>
                        <a:rPr lang="fr-FR" dirty="0"/>
                        <a:t>290 700</a:t>
                      </a:r>
                    </a:p>
                  </a:txBody>
                  <a:tcPr/>
                </a:tc>
                <a:tc>
                  <a:txBody>
                    <a:bodyPr/>
                    <a:lstStyle/>
                    <a:p>
                      <a:pPr algn="ctr"/>
                      <a:r>
                        <a:rPr lang="fr-FR" dirty="0"/>
                        <a:t>349 600</a:t>
                      </a:r>
                    </a:p>
                  </a:txBody>
                  <a:tcPr/>
                </a:tc>
                <a:tc>
                  <a:txBody>
                    <a:bodyPr/>
                    <a:lstStyle/>
                    <a:p>
                      <a:pPr algn="ctr"/>
                      <a:r>
                        <a:rPr lang="fr-FR" dirty="0"/>
                        <a:t>480 000</a:t>
                      </a:r>
                    </a:p>
                  </a:txBody>
                  <a:tcPr/>
                </a:tc>
                <a:tc>
                  <a:txBody>
                    <a:bodyPr/>
                    <a:lstStyle/>
                    <a:p>
                      <a:pPr algn="ctr"/>
                      <a:r>
                        <a:rPr lang="fr-FR" dirty="0"/>
                        <a:t>482 000</a:t>
                      </a:r>
                    </a:p>
                  </a:txBody>
                  <a:tcPr/>
                </a:tc>
                <a:tc>
                  <a:txBody>
                    <a:bodyPr/>
                    <a:lstStyle/>
                    <a:p>
                      <a:pPr algn="ctr"/>
                      <a:r>
                        <a:rPr lang="fr-FR" dirty="0"/>
                        <a:t>+ 66 %</a:t>
                      </a:r>
                    </a:p>
                  </a:txBody>
                  <a:tcPr/>
                </a:tc>
                <a:extLst>
                  <a:ext uri="{0D108BD9-81ED-4DB2-BD59-A6C34878D82A}">
                    <a16:rowId xmlns:a16="http://schemas.microsoft.com/office/drawing/2014/main" val="2599591153"/>
                  </a:ext>
                </a:extLst>
              </a:tr>
              <a:tr h="370840">
                <a:tc>
                  <a:txBody>
                    <a:bodyPr/>
                    <a:lstStyle/>
                    <a:p>
                      <a:r>
                        <a:rPr lang="fr-FR" dirty="0"/>
                        <a:t>Prix du MWh</a:t>
                      </a:r>
                    </a:p>
                  </a:txBody>
                  <a:tcPr/>
                </a:tc>
                <a:tc>
                  <a:txBody>
                    <a:bodyPr/>
                    <a:lstStyle/>
                    <a:p>
                      <a:pPr algn="ctr"/>
                      <a:r>
                        <a:rPr lang="fr-FR" dirty="0"/>
                        <a:t>  0,153</a:t>
                      </a:r>
                    </a:p>
                  </a:txBody>
                  <a:tcPr/>
                </a:tc>
                <a:tc>
                  <a:txBody>
                    <a:bodyPr/>
                    <a:lstStyle/>
                    <a:p>
                      <a:pPr algn="ctr"/>
                      <a:r>
                        <a:rPr lang="fr-FR" dirty="0"/>
                        <a:t>0,184</a:t>
                      </a:r>
                    </a:p>
                  </a:txBody>
                  <a:tcPr/>
                </a:tc>
                <a:tc>
                  <a:txBody>
                    <a:bodyPr/>
                    <a:lstStyle/>
                    <a:p>
                      <a:pPr algn="ctr"/>
                      <a:r>
                        <a:rPr lang="fr-FR" dirty="0"/>
                        <a:t>0,277</a:t>
                      </a:r>
                    </a:p>
                  </a:txBody>
                  <a:tcPr/>
                </a:tc>
                <a:tc>
                  <a:txBody>
                    <a:bodyPr/>
                    <a:lstStyle/>
                    <a:p>
                      <a:pPr algn="ctr"/>
                      <a:r>
                        <a:rPr lang="fr-FR" dirty="0"/>
                        <a:t>0,277</a:t>
                      </a:r>
                    </a:p>
                  </a:txBody>
                  <a:tcPr/>
                </a:tc>
                <a:tc>
                  <a:txBody>
                    <a:bodyPr/>
                    <a:lstStyle/>
                    <a:p>
                      <a:pPr algn="ctr"/>
                      <a:endParaRPr lang="fr-FR" dirty="0"/>
                    </a:p>
                  </a:txBody>
                  <a:tcPr/>
                </a:tc>
                <a:extLst>
                  <a:ext uri="{0D108BD9-81ED-4DB2-BD59-A6C34878D82A}">
                    <a16:rowId xmlns:a16="http://schemas.microsoft.com/office/drawing/2014/main" val="593611468"/>
                  </a:ext>
                </a:extLst>
              </a:tr>
            </a:tbl>
          </a:graphicData>
        </a:graphic>
      </p:graphicFrame>
      <p:sp>
        <p:nvSpPr>
          <p:cNvPr id="12" name="ZoneTexte 11">
            <a:extLst>
              <a:ext uri="{FF2B5EF4-FFF2-40B4-BE49-F238E27FC236}">
                <a16:creationId xmlns:a16="http://schemas.microsoft.com/office/drawing/2014/main" id="{0971A523-02F2-FEF4-9C02-6C4792016FC2}"/>
              </a:ext>
            </a:extLst>
          </p:cNvPr>
          <p:cNvSpPr txBox="1"/>
          <p:nvPr/>
        </p:nvSpPr>
        <p:spPr>
          <a:xfrm>
            <a:off x="9552384" y="4725144"/>
            <a:ext cx="2304256" cy="1754326"/>
          </a:xfrm>
          <a:prstGeom prst="rect">
            <a:avLst/>
          </a:prstGeom>
          <a:noFill/>
        </p:spPr>
        <p:txBody>
          <a:bodyPr wrap="square" rtlCol="0">
            <a:spAutoFit/>
          </a:bodyPr>
          <a:lstStyle/>
          <a:p>
            <a:r>
              <a:rPr lang="fr-FR" b="1" dirty="0"/>
              <a:t>Mesures : </a:t>
            </a:r>
            <a:r>
              <a:rPr lang="fr-FR" dirty="0"/>
              <a:t>la réduction du temps d’éclairage public engendre une économie de 165 MWh, soit </a:t>
            </a:r>
            <a:r>
              <a:rPr lang="fr-FR" b="1" dirty="0"/>
              <a:t>48 000 TTC </a:t>
            </a:r>
            <a:r>
              <a:rPr lang="fr-FR" dirty="0"/>
              <a:t>en 2023</a:t>
            </a:r>
            <a:endParaRPr lang="fr-FR" b="1" dirty="0"/>
          </a:p>
        </p:txBody>
      </p:sp>
    </p:spTree>
    <p:extLst>
      <p:ext uri="{BB962C8B-B14F-4D97-AF65-F5344CB8AC3E}">
        <p14:creationId xmlns:p14="http://schemas.microsoft.com/office/powerpoint/2010/main" val="3854323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A0DC6-4208-F0C1-5C7C-7F666FAC4689}"/>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7AB421B9-7E02-ACF4-9E68-83EE571A419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27384"/>
            <a:ext cx="12241360" cy="1029726"/>
          </a:xfrm>
          <a:prstGeom prst="rect">
            <a:avLst/>
          </a:prstGeom>
        </p:spPr>
      </p:pic>
      <p:pic>
        <p:nvPicPr>
          <p:cNvPr id="14" name="Image 13">
            <a:extLst>
              <a:ext uri="{FF2B5EF4-FFF2-40B4-BE49-F238E27FC236}">
                <a16:creationId xmlns:a16="http://schemas.microsoft.com/office/drawing/2014/main" id="{D220EB2C-829C-6A03-63C6-383BCA4CD51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graphicFrame>
        <p:nvGraphicFramePr>
          <p:cNvPr id="2" name="Tableau 1">
            <a:extLst>
              <a:ext uri="{FF2B5EF4-FFF2-40B4-BE49-F238E27FC236}">
                <a16:creationId xmlns:a16="http://schemas.microsoft.com/office/drawing/2014/main" id="{5B01D12E-9A98-51B5-637C-3314C1FF3AEE}"/>
              </a:ext>
            </a:extLst>
          </p:cNvPr>
          <p:cNvGraphicFramePr>
            <a:graphicFrameLocks noGrp="1"/>
          </p:cNvGraphicFramePr>
          <p:nvPr/>
        </p:nvGraphicFramePr>
        <p:xfrm>
          <a:off x="976043" y="1268760"/>
          <a:ext cx="10052505" cy="873913"/>
        </p:xfrm>
        <a:graphic>
          <a:graphicData uri="http://schemas.openxmlformats.org/drawingml/2006/table">
            <a:tbl>
              <a:tblPr firstRow="1" bandRow="1">
                <a:tableStyleId>{5C22544A-7EE6-4342-B048-85BDC9FD1C3A}</a:tableStyleId>
              </a:tblPr>
              <a:tblGrid>
                <a:gridCol w="3514996">
                  <a:extLst>
                    <a:ext uri="{9D8B030D-6E8A-4147-A177-3AD203B41FA5}">
                      <a16:colId xmlns:a16="http://schemas.microsoft.com/office/drawing/2014/main" val="4069840863"/>
                    </a:ext>
                  </a:extLst>
                </a:gridCol>
                <a:gridCol w="1712973">
                  <a:extLst>
                    <a:ext uri="{9D8B030D-6E8A-4147-A177-3AD203B41FA5}">
                      <a16:colId xmlns:a16="http://schemas.microsoft.com/office/drawing/2014/main" val="1427837275"/>
                    </a:ext>
                  </a:extLst>
                </a:gridCol>
                <a:gridCol w="1584176">
                  <a:extLst>
                    <a:ext uri="{9D8B030D-6E8A-4147-A177-3AD203B41FA5}">
                      <a16:colId xmlns:a16="http://schemas.microsoft.com/office/drawing/2014/main" val="838017373"/>
                    </a:ext>
                  </a:extLst>
                </a:gridCol>
                <a:gridCol w="864096">
                  <a:extLst>
                    <a:ext uri="{9D8B030D-6E8A-4147-A177-3AD203B41FA5}">
                      <a16:colId xmlns:a16="http://schemas.microsoft.com/office/drawing/2014/main" val="949379050"/>
                    </a:ext>
                  </a:extLst>
                </a:gridCol>
                <a:gridCol w="1584176">
                  <a:extLst>
                    <a:ext uri="{9D8B030D-6E8A-4147-A177-3AD203B41FA5}">
                      <a16:colId xmlns:a16="http://schemas.microsoft.com/office/drawing/2014/main" val="2680829451"/>
                    </a:ext>
                  </a:extLst>
                </a:gridCol>
                <a:gridCol w="792088">
                  <a:extLst>
                    <a:ext uri="{9D8B030D-6E8A-4147-A177-3AD203B41FA5}">
                      <a16:colId xmlns:a16="http://schemas.microsoft.com/office/drawing/2014/main" val="1343305152"/>
                    </a:ext>
                  </a:extLst>
                </a:gridCol>
              </a:tblGrid>
              <a:tr h="382949">
                <a:tc>
                  <a:txBody>
                    <a:bodyPr/>
                    <a:lstStyle/>
                    <a:p>
                      <a:r>
                        <a:rPr lang="fr-FR" dirty="0"/>
                        <a:t>Montants en K€</a:t>
                      </a:r>
                    </a:p>
                  </a:txBody>
                  <a:tcPr/>
                </a:tc>
                <a:tc>
                  <a:txBody>
                    <a:bodyPr/>
                    <a:lstStyle/>
                    <a:p>
                      <a:pPr algn="ctr"/>
                      <a:r>
                        <a:rPr lang="fr-FR" dirty="0"/>
                        <a:t>RÉALISÉ 2022</a:t>
                      </a:r>
                    </a:p>
                  </a:txBody>
                  <a:tcPr/>
                </a:tc>
                <a:tc>
                  <a:txBody>
                    <a:bodyPr/>
                    <a:lstStyle/>
                    <a:p>
                      <a:pPr algn="ctr"/>
                      <a:r>
                        <a:rPr lang="fr-FR" dirty="0"/>
                        <a:t>RÉALISÉ 2023</a:t>
                      </a:r>
                    </a:p>
                  </a:txBody>
                  <a:tcPr/>
                </a:tc>
                <a:tc>
                  <a:txBody>
                    <a:bodyPr/>
                    <a:lstStyle/>
                    <a:p>
                      <a:pPr algn="ctr"/>
                      <a:r>
                        <a:rPr lang="fr-FR" dirty="0">
                          <a:solidFill>
                            <a:schemeClr val="bg1"/>
                          </a:solidFill>
                        </a:rPr>
                        <a:t>%</a:t>
                      </a:r>
                    </a:p>
                  </a:txBody>
                  <a:tcPr/>
                </a:tc>
                <a:tc>
                  <a:txBody>
                    <a:bodyPr/>
                    <a:lstStyle/>
                    <a:p>
                      <a:pPr algn="ctr"/>
                      <a:r>
                        <a:rPr lang="fr-FR" dirty="0" err="1">
                          <a:solidFill>
                            <a:srgbClr val="FFFF00"/>
                          </a:solidFill>
                        </a:rPr>
                        <a:t>Prév</a:t>
                      </a:r>
                      <a:r>
                        <a:rPr lang="fr-FR" dirty="0">
                          <a:solidFill>
                            <a:srgbClr val="FFFF00"/>
                          </a:solidFill>
                        </a:rPr>
                        <a:t>. 2024</a:t>
                      </a:r>
                    </a:p>
                  </a:txBody>
                  <a:tcPr/>
                </a:tc>
                <a:tc>
                  <a:txBody>
                    <a:bodyPr/>
                    <a:lstStyle/>
                    <a:p>
                      <a:pPr algn="ctr"/>
                      <a:r>
                        <a:rPr lang="fr-FR" dirty="0">
                          <a:solidFill>
                            <a:srgbClr val="FFFF00"/>
                          </a:solidFill>
                        </a:rPr>
                        <a:t>%</a:t>
                      </a:r>
                    </a:p>
                  </a:txBody>
                  <a:tcPr/>
                </a:tc>
                <a:extLst>
                  <a:ext uri="{0D108BD9-81ED-4DB2-BD59-A6C34878D82A}">
                    <a16:rowId xmlns:a16="http://schemas.microsoft.com/office/drawing/2014/main" val="1568314540"/>
                  </a:ext>
                </a:extLst>
              </a:tr>
              <a:tr h="490964">
                <a:tc>
                  <a:txBody>
                    <a:bodyPr/>
                    <a:lstStyle/>
                    <a:p>
                      <a:endParaRPr lang="fr-FR" dirty="0"/>
                    </a:p>
                  </a:txBody>
                  <a:tcPr/>
                </a:tc>
                <a:tc>
                  <a:txBody>
                    <a:bodyPr/>
                    <a:lstStyle/>
                    <a:p>
                      <a:pPr algn="ctr"/>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2230242394"/>
                  </a:ext>
                </a:extLst>
              </a:tr>
            </a:tbl>
          </a:graphicData>
        </a:graphic>
      </p:graphicFrame>
      <p:sp>
        <p:nvSpPr>
          <p:cNvPr id="3" name="ZoneTexte 2">
            <a:extLst>
              <a:ext uri="{FF2B5EF4-FFF2-40B4-BE49-F238E27FC236}">
                <a16:creationId xmlns:a16="http://schemas.microsoft.com/office/drawing/2014/main" id="{381BDA3B-7162-8D89-00FC-1ED2AD75BE8B}"/>
              </a:ext>
            </a:extLst>
          </p:cNvPr>
          <p:cNvSpPr txBox="1"/>
          <p:nvPr/>
        </p:nvSpPr>
        <p:spPr>
          <a:xfrm>
            <a:off x="983432" y="1700808"/>
            <a:ext cx="11089232" cy="400110"/>
          </a:xfrm>
          <a:prstGeom prst="rect">
            <a:avLst/>
          </a:prstGeom>
          <a:noFill/>
        </p:spPr>
        <p:txBody>
          <a:bodyPr wrap="square" rtlCol="0">
            <a:spAutoFit/>
          </a:bodyPr>
          <a:lstStyle/>
          <a:p>
            <a:pPr>
              <a:tabLst>
                <a:tab pos="4130675" algn="l"/>
                <a:tab pos="5861050" algn="l"/>
                <a:tab pos="6837363" algn="l"/>
                <a:tab pos="8080375" algn="l"/>
                <a:tab pos="9236075" algn="l"/>
              </a:tabLst>
            </a:pPr>
            <a:r>
              <a:rPr lang="fr-FR" sz="2000" dirty="0"/>
              <a:t>11 – Charges à caractère général	</a:t>
            </a:r>
            <a:r>
              <a:rPr lang="fr-FR" sz="2000" dirty="0">
                <a:solidFill>
                  <a:srgbClr val="7030A0"/>
                </a:solidFill>
              </a:rPr>
              <a:t>2 835	3 776 	+33%</a:t>
            </a:r>
            <a:r>
              <a:rPr lang="fr-FR" sz="2000" dirty="0"/>
              <a:t>	 4 014 	</a:t>
            </a:r>
            <a:r>
              <a:rPr lang="fr-FR" sz="2000" b="1" dirty="0">
                <a:solidFill>
                  <a:srgbClr val="00B050"/>
                </a:solidFill>
              </a:rPr>
              <a:t>+6,2</a:t>
            </a:r>
            <a:r>
              <a:rPr lang="fr-FR" sz="2000" dirty="0">
                <a:solidFill>
                  <a:srgbClr val="00B050"/>
                </a:solidFill>
              </a:rPr>
              <a:t>%</a:t>
            </a:r>
          </a:p>
        </p:txBody>
      </p:sp>
      <p:sp>
        <p:nvSpPr>
          <p:cNvPr id="5" name="ZoneTexte 4">
            <a:extLst>
              <a:ext uri="{FF2B5EF4-FFF2-40B4-BE49-F238E27FC236}">
                <a16:creationId xmlns:a16="http://schemas.microsoft.com/office/drawing/2014/main" id="{F23217DC-9D18-EFE6-B71F-EDCCE17592C2}"/>
              </a:ext>
            </a:extLst>
          </p:cNvPr>
          <p:cNvSpPr txBox="1"/>
          <p:nvPr/>
        </p:nvSpPr>
        <p:spPr>
          <a:xfrm>
            <a:off x="767408" y="2708920"/>
            <a:ext cx="10591109" cy="1631216"/>
          </a:xfrm>
          <a:prstGeom prst="rect">
            <a:avLst/>
          </a:prstGeom>
          <a:noFill/>
        </p:spPr>
        <p:txBody>
          <a:bodyPr wrap="square" rtlCol="0">
            <a:spAutoFit/>
          </a:bodyPr>
          <a:lstStyle/>
          <a:p>
            <a:pPr marL="342900" indent="-342900">
              <a:buFont typeface="Wingdings" pitchFamily="2" charset="2"/>
              <a:buChar char="Ø"/>
            </a:pPr>
            <a:r>
              <a:rPr lang="fr-FR" sz="2000" b="1" dirty="0"/>
              <a:t>Le coût de la restauration scolaire en forte augmentation (</a:t>
            </a:r>
            <a:r>
              <a:rPr lang="fr-FR" sz="2000" b="1" dirty="0">
                <a:solidFill>
                  <a:schemeClr val="accent5">
                    <a:lumMod val="75000"/>
                  </a:schemeClr>
                </a:solidFill>
              </a:rPr>
              <a:t>300 000 € </a:t>
            </a:r>
            <a:r>
              <a:rPr lang="fr-FR" sz="2000" b="1" dirty="0"/>
              <a:t>en année pleine),</a:t>
            </a:r>
          </a:p>
          <a:p>
            <a:pPr marL="342900" indent="-342900">
              <a:buFont typeface="Wingdings" pitchFamily="2" charset="2"/>
              <a:buChar char="Ø"/>
            </a:pPr>
            <a:endParaRPr lang="fr-FR" sz="2000" b="1" dirty="0"/>
          </a:p>
          <a:p>
            <a:pPr marL="342900" indent="-342900">
              <a:buFont typeface="Wingdings" pitchFamily="2" charset="2"/>
              <a:buChar char="Ø"/>
            </a:pPr>
            <a:r>
              <a:rPr lang="fr-FR" sz="2000" b="1" dirty="0"/>
              <a:t>Une hausse de 100% des primes d’assurance : </a:t>
            </a:r>
            <a:r>
              <a:rPr lang="fr-FR" sz="2000" b="1" dirty="0">
                <a:solidFill>
                  <a:schemeClr val="accent5">
                    <a:lumMod val="75000"/>
                  </a:schemeClr>
                </a:solidFill>
              </a:rPr>
              <a:t>45 000 € </a:t>
            </a:r>
            <a:r>
              <a:rPr lang="fr-FR" sz="2000" dirty="0"/>
              <a:t>(contentieux, bâtiments ..),</a:t>
            </a:r>
          </a:p>
          <a:p>
            <a:pPr marL="342900" indent="-342900">
              <a:buFont typeface="Wingdings" pitchFamily="2" charset="2"/>
              <a:buChar char="Ø"/>
            </a:pPr>
            <a:endParaRPr lang="fr-FR" sz="2000" dirty="0"/>
          </a:p>
          <a:p>
            <a:pPr marL="342900" indent="-342900">
              <a:buFont typeface="Wingdings" pitchFamily="2" charset="2"/>
              <a:buChar char="Ø"/>
            </a:pPr>
            <a:r>
              <a:rPr lang="fr-FR" sz="2000" b="1" dirty="0"/>
              <a:t>La hausse des prix impacte directement le niveau des dépenses courantes (produits et services)</a:t>
            </a:r>
          </a:p>
        </p:txBody>
      </p:sp>
      <p:pic>
        <p:nvPicPr>
          <p:cNvPr id="7" name="Image 6">
            <a:extLst>
              <a:ext uri="{FF2B5EF4-FFF2-40B4-BE49-F238E27FC236}">
                <a16:creationId xmlns:a16="http://schemas.microsoft.com/office/drawing/2014/main" id="{E72A6C64-E9F8-797A-E059-77E83EF4B0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sp>
        <p:nvSpPr>
          <p:cNvPr id="4" name="AutoShape 3">
            <a:extLst>
              <a:ext uri="{FF2B5EF4-FFF2-40B4-BE49-F238E27FC236}">
                <a16:creationId xmlns:a16="http://schemas.microsoft.com/office/drawing/2014/main" id="{0F077F57-7877-3411-52DC-CE44EAB25351}"/>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Les Dépenses de Fonctionnement</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2582213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9536" y="116633"/>
            <a:ext cx="576064" cy="831611"/>
          </a:xfrm>
          <a:prstGeom prst="rect">
            <a:avLst/>
          </a:prstGeom>
        </p:spPr>
      </p:pic>
      <p:pic>
        <p:nvPicPr>
          <p:cNvPr id="9" name="Imag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6400" y="115788"/>
            <a:ext cx="576064" cy="831611"/>
          </a:xfrm>
          <a:prstGeom prst="rect">
            <a:avLst/>
          </a:prstGeom>
        </p:spPr>
      </p:pic>
      <p:pic>
        <p:nvPicPr>
          <p:cNvPr id="10" name="Imag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9753" y="203742"/>
            <a:ext cx="5172494" cy="655701"/>
          </a:xfrm>
          <a:prstGeom prst="rect">
            <a:avLst/>
          </a:prstGeom>
        </p:spPr>
      </p:pic>
      <p:pic>
        <p:nvPicPr>
          <p:cNvPr id="11" name="Image 10">
            <a:extLst>
              <a:ext uri="{FF2B5EF4-FFF2-40B4-BE49-F238E27FC236}">
                <a16:creationId xmlns:a16="http://schemas.microsoft.com/office/drawing/2014/main" id="{00D48531-1178-45D2-AFCC-DE1EF6C5C14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680" y="-27384"/>
            <a:ext cx="12192000" cy="1025574"/>
          </a:xfrm>
          <a:prstGeom prst="rect">
            <a:avLst/>
          </a:prstGeom>
        </p:spPr>
      </p:pic>
      <p:pic>
        <p:nvPicPr>
          <p:cNvPr id="14" name="Image 13">
            <a:extLst>
              <a:ext uri="{FF2B5EF4-FFF2-40B4-BE49-F238E27FC236}">
                <a16:creationId xmlns:a16="http://schemas.microsoft.com/office/drawing/2014/main" id="{489EAB21-6B67-48C7-A5C0-50CA929EACE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sp>
        <p:nvSpPr>
          <p:cNvPr id="5" name="ZoneTexte 4">
            <a:extLst>
              <a:ext uri="{FF2B5EF4-FFF2-40B4-BE49-F238E27FC236}">
                <a16:creationId xmlns:a16="http://schemas.microsoft.com/office/drawing/2014/main" id="{BA183D17-DC29-74A6-F83F-14EE48DBD953}"/>
              </a:ext>
            </a:extLst>
          </p:cNvPr>
          <p:cNvSpPr txBox="1"/>
          <p:nvPr/>
        </p:nvSpPr>
        <p:spPr>
          <a:xfrm>
            <a:off x="443372" y="3429000"/>
            <a:ext cx="11269252" cy="2687659"/>
          </a:xfrm>
          <a:prstGeom prst="rect">
            <a:avLst/>
          </a:prstGeom>
          <a:noFill/>
        </p:spPr>
        <p:txBody>
          <a:bodyPr wrap="square" rtlCol="0">
            <a:spAutoFit/>
          </a:bodyPr>
          <a:lstStyle/>
          <a:p>
            <a:r>
              <a:rPr lang="fr-FR" sz="2000" b="1" dirty="0"/>
              <a:t>Une hausse prévisionnelle de 311 000 €</a:t>
            </a:r>
          </a:p>
          <a:p>
            <a:endParaRPr lang="fr-FR" sz="800" b="1" dirty="0"/>
          </a:p>
          <a:p>
            <a:pPr marL="800100" lvl="1" indent="-342900" algn="just">
              <a:lnSpc>
                <a:spcPct val="115000"/>
              </a:lnSpc>
              <a:spcBef>
                <a:spcPts val="600"/>
              </a:spcBef>
              <a:spcAft>
                <a:spcPts val="200"/>
              </a:spcAft>
              <a:buFont typeface="Wingdings" pitchFamily="2" charset="2"/>
              <a:buChar char="Ø"/>
            </a:pPr>
            <a:r>
              <a:rPr lang="fr-FR" sz="2000" kern="1200" dirty="0">
                <a:effectLst/>
                <a:latin typeface="Calibri" panose="020F0502020204030204" pitchFamily="34" charset="0"/>
                <a:ea typeface="Times New Roman" panose="02020603050405020304" pitchFamily="18" charset="0"/>
                <a:cs typeface="Calibri" panose="020F0502020204030204" pitchFamily="34" charset="0"/>
              </a:rPr>
              <a:t>L’augmentation du SMIC  (+ 1,7% au 1</a:t>
            </a:r>
            <a:r>
              <a:rPr lang="fr-FR" sz="2000" kern="1200" baseline="30000" dirty="0">
                <a:effectLst/>
                <a:latin typeface="Calibri" panose="020F0502020204030204" pitchFamily="34" charset="0"/>
                <a:ea typeface="Times New Roman" panose="02020603050405020304" pitchFamily="18" charset="0"/>
                <a:cs typeface="Calibri" panose="020F0502020204030204" pitchFamily="34" charset="0"/>
              </a:rPr>
              <a:t>er</a:t>
            </a:r>
            <a:r>
              <a:rPr lang="fr-FR" sz="2000" kern="1200" dirty="0">
                <a:effectLst/>
                <a:latin typeface="Calibri" panose="020F0502020204030204" pitchFamily="34" charset="0"/>
                <a:ea typeface="Times New Roman" panose="02020603050405020304" pitchFamily="18" charset="0"/>
                <a:cs typeface="Calibri" panose="020F0502020204030204" pitchFamily="34" charset="0"/>
              </a:rPr>
              <a:t> janvier 24)</a:t>
            </a:r>
            <a:r>
              <a:rPr lang="fr-FR" sz="2000" dirty="0">
                <a:latin typeface="Calibri" panose="020F0502020204030204" pitchFamily="34" charset="0"/>
                <a:ea typeface="Times New Roman" panose="02020603050405020304" pitchFamily="18" charset="0"/>
                <a:cs typeface="Calibri" panose="020F0502020204030204" pitchFamily="34" charset="0"/>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spcBef>
                <a:spcPts val="600"/>
              </a:spcBef>
              <a:spcAft>
                <a:spcPts val="200"/>
              </a:spcAft>
              <a:buFont typeface="Wingdings" pitchFamily="2" charset="2"/>
              <a:buChar char="Ø"/>
            </a:pPr>
            <a:r>
              <a:rPr lang="fr-FR" sz="2000" kern="1200" dirty="0">
                <a:effectLst/>
                <a:latin typeface="Calibri" panose="020F0502020204030204" pitchFamily="34" charset="0"/>
                <a:ea typeface="Times New Roman" panose="02020603050405020304" pitchFamily="18" charset="0"/>
                <a:cs typeface="Calibri" panose="020F0502020204030204" pitchFamily="34" charset="0"/>
              </a:rPr>
              <a:t>L’augmentation de 1,5% de la valeur annuelle du traitement afférent à l’indice 100 majoré décidé au 1</a:t>
            </a:r>
            <a:r>
              <a:rPr lang="fr-FR" sz="2000" kern="1200" baseline="30000" dirty="0">
                <a:effectLst/>
                <a:latin typeface="Calibri" panose="020F0502020204030204" pitchFamily="34" charset="0"/>
                <a:ea typeface="Times New Roman" panose="02020603050405020304" pitchFamily="18" charset="0"/>
                <a:cs typeface="Calibri" panose="020F0502020204030204" pitchFamily="34" charset="0"/>
              </a:rPr>
              <a:t>er</a:t>
            </a:r>
            <a:r>
              <a:rPr lang="fr-FR" sz="2000" kern="1200" dirty="0">
                <a:effectLst/>
                <a:latin typeface="Calibri" panose="020F0502020204030204" pitchFamily="34" charset="0"/>
                <a:ea typeface="Times New Roman" panose="02020603050405020304" pitchFamily="18" charset="0"/>
                <a:cs typeface="Calibri" panose="020F0502020204030204" pitchFamily="34" charset="0"/>
              </a:rPr>
              <a:t> juillet 23 (Coût pour 2024 en année pleine et à effectif complet : 149 135 €)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spcBef>
                <a:spcPts val="600"/>
              </a:spcBef>
              <a:spcAft>
                <a:spcPts val="200"/>
              </a:spcAft>
              <a:buFont typeface="Wingdings" pitchFamily="2" charset="2"/>
              <a:buChar char="Ø"/>
            </a:pPr>
            <a:r>
              <a:rPr lang="fr-FR" sz="2000" kern="1200" dirty="0">
                <a:effectLst/>
                <a:latin typeface="Calibri" panose="020F0502020204030204" pitchFamily="34" charset="0"/>
                <a:ea typeface="Times New Roman" panose="02020603050405020304" pitchFamily="18" charset="0"/>
                <a:cs typeface="Calibri" panose="020F0502020204030204" pitchFamily="34" charset="0"/>
              </a:rPr>
              <a:t>L’octroi de 5 points d’indice supplémentaire au 1</a:t>
            </a:r>
            <a:r>
              <a:rPr lang="fr-FR" sz="2000" kern="1200" baseline="30000" dirty="0">
                <a:effectLst/>
                <a:latin typeface="Calibri" panose="020F0502020204030204" pitchFamily="34" charset="0"/>
                <a:ea typeface="Times New Roman" panose="02020603050405020304" pitchFamily="18" charset="0"/>
                <a:cs typeface="Calibri" panose="020F0502020204030204" pitchFamily="34" charset="0"/>
              </a:rPr>
              <a:t>er</a:t>
            </a:r>
            <a:r>
              <a:rPr lang="fr-FR" sz="2000" kern="1200" dirty="0">
                <a:effectLst/>
                <a:latin typeface="Calibri" panose="020F0502020204030204" pitchFamily="34" charset="0"/>
                <a:ea typeface="Times New Roman" panose="02020603050405020304" pitchFamily="18" charset="0"/>
                <a:cs typeface="Calibri" panose="020F0502020204030204" pitchFamily="34" charset="0"/>
              </a:rPr>
              <a:t> janvier 2024 (70 647 €)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gn="just">
              <a:lnSpc>
                <a:spcPct val="115000"/>
              </a:lnSpc>
              <a:spcBef>
                <a:spcPts val="600"/>
              </a:spcBef>
              <a:spcAft>
                <a:spcPts val="200"/>
              </a:spcAft>
              <a:buFont typeface="Wingdings" pitchFamily="2" charset="2"/>
              <a:buChar char="Ø"/>
            </a:pPr>
            <a:r>
              <a:rPr lang="fr-FR" sz="2000" kern="1200" dirty="0">
                <a:effectLst/>
                <a:latin typeface="Calibri" panose="020F0502020204030204" pitchFamily="34" charset="0"/>
                <a:ea typeface="Times New Roman" panose="02020603050405020304" pitchFamily="18" charset="0"/>
                <a:cs typeface="Calibri" panose="020F0502020204030204" pitchFamily="34" charset="0"/>
              </a:rPr>
              <a:t>Le recensement de la population dont seule une partie de la rémunération est prise en charge.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31DB3C45-1DAA-28BC-A56E-9586F6BE9CB1}"/>
              </a:ext>
            </a:extLst>
          </p:cNvPr>
          <p:cNvSpPr txBox="1"/>
          <p:nvPr/>
        </p:nvSpPr>
        <p:spPr>
          <a:xfrm>
            <a:off x="990412" y="2699628"/>
            <a:ext cx="5609644" cy="400110"/>
          </a:xfrm>
          <a:prstGeom prst="rect">
            <a:avLst/>
          </a:prstGeom>
          <a:noFill/>
        </p:spPr>
        <p:txBody>
          <a:bodyPr wrap="square" rtlCol="0">
            <a:spAutoFit/>
          </a:bodyPr>
          <a:lstStyle/>
          <a:p>
            <a:pPr marL="285750" indent="-285750">
              <a:buFont typeface="Wingdings" pitchFamily="2" charset="2"/>
              <a:buChar char="Ø"/>
            </a:pPr>
            <a:r>
              <a:rPr lang="fr-FR" sz="2000" dirty="0"/>
              <a:t>39% des charges de fonctionnement</a:t>
            </a:r>
          </a:p>
        </p:txBody>
      </p:sp>
      <p:graphicFrame>
        <p:nvGraphicFramePr>
          <p:cNvPr id="15" name="Tableau 14">
            <a:extLst>
              <a:ext uri="{FF2B5EF4-FFF2-40B4-BE49-F238E27FC236}">
                <a16:creationId xmlns:a16="http://schemas.microsoft.com/office/drawing/2014/main" id="{DFF63D31-F582-5E86-47B6-FAB0E4FF48D4}"/>
              </a:ext>
            </a:extLst>
          </p:cNvPr>
          <p:cNvGraphicFramePr>
            <a:graphicFrameLocks noGrp="1"/>
          </p:cNvGraphicFramePr>
          <p:nvPr>
            <p:extLst>
              <p:ext uri="{D42A27DB-BD31-4B8C-83A1-F6EECF244321}">
                <p14:modId xmlns:p14="http://schemas.microsoft.com/office/powerpoint/2010/main" val="3210861457"/>
              </p:ext>
            </p:extLst>
          </p:nvPr>
        </p:nvGraphicFramePr>
        <p:xfrm>
          <a:off x="976043" y="1412776"/>
          <a:ext cx="10052505" cy="873913"/>
        </p:xfrm>
        <a:graphic>
          <a:graphicData uri="http://schemas.openxmlformats.org/drawingml/2006/table">
            <a:tbl>
              <a:tblPr firstRow="1" bandRow="1">
                <a:tableStyleId>{5C22544A-7EE6-4342-B048-85BDC9FD1C3A}</a:tableStyleId>
              </a:tblPr>
              <a:tblGrid>
                <a:gridCol w="3514996">
                  <a:extLst>
                    <a:ext uri="{9D8B030D-6E8A-4147-A177-3AD203B41FA5}">
                      <a16:colId xmlns:a16="http://schemas.microsoft.com/office/drawing/2014/main" val="4069840863"/>
                    </a:ext>
                  </a:extLst>
                </a:gridCol>
                <a:gridCol w="1712973">
                  <a:extLst>
                    <a:ext uri="{9D8B030D-6E8A-4147-A177-3AD203B41FA5}">
                      <a16:colId xmlns:a16="http://schemas.microsoft.com/office/drawing/2014/main" val="1427837275"/>
                    </a:ext>
                  </a:extLst>
                </a:gridCol>
                <a:gridCol w="1584176">
                  <a:extLst>
                    <a:ext uri="{9D8B030D-6E8A-4147-A177-3AD203B41FA5}">
                      <a16:colId xmlns:a16="http://schemas.microsoft.com/office/drawing/2014/main" val="838017373"/>
                    </a:ext>
                  </a:extLst>
                </a:gridCol>
                <a:gridCol w="864096">
                  <a:extLst>
                    <a:ext uri="{9D8B030D-6E8A-4147-A177-3AD203B41FA5}">
                      <a16:colId xmlns:a16="http://schemas.microsoft.com/office/drawing/2014/main" val="949379050"/>
                    </a:ext>
                  </a:extLst>
                </a:gridCol>
                <a:gridCol w="1584176">
                  <a:extLst>
                    <a:ext uri="{9D8B030D-6E8A-4147-A177-3AD203B41FA5}">
                      <a16:colId xmlns:a16="http://schemas.microsoft.com/office/drawing/2014/main" val="2680829451"/>
                    </a:ext>
                  </a:extLst>
                </a:gridCol>
                <a:gridCol w="792088">
                  <a:extLst>
                    <a:ext uri="{9D8B030D-6E8A-4147-A177-3AD203B41FA5}">
                      <a16:colId xmlns:a16="http://schemas.microsoft.com/office/drawing/2014/main" val="1343305152"/>
                    </a:ext>
                  </a:extLst>
                </a:gridCol>
              </a:tblGrid>
              <a:tr h="382949">
                <a:tc>
                  <a:txBody>
                    <a:bodyPr/>
                    <a:lstStyle/>
                    <a:p>
                      <a:r>
                        <a:rPr lang="fr-FR" dirty="0"/>
                        <a:t>Montants en K€</a:t>
                      </a:r>
                    </a:p>
                  </a:txBody>
                  <a:tcPr/>
                </a:tc>
                <a:tc>
                  <a:txBody>
                    <a:bodyPr/>
                    <a:lstStyle/>
                    <a:p>
                      <a:pPr algn="ctr"/>
                      <a:r>
                        <a:rPr lang="fr-FR" dirty="0"/>
                        <a:t>RÉALISÉ 2022</a:t>
                      </a:r>
                    </a:p>
                  </a:txBody>
                  <a:tcPr/>
                </a:tc>
                <a:tc>
                  <a:txBody>
                    <a:bodyPr/>
                    <a:lstStyle/>
                    <a:p>
                      <a:pPr algn="ctr"/>
                      <a:r>
                        <a:rPr lang="fr-FR" dirty="0"/>
                        <a:t>RÉALISÉ 2023</a:t>
                      </a:r>
                    </a:p>
                  </a:txBody>
                  <a:tcPr/>
                </a:tc>
                <a:tc>
                  <a:txBody>
                    <a:bodyPr/>
                    <a:lstStyle/>
                    <a:p>
                      <a:pPr algn="ctr"/>
                      <a:r>
                        <a:rPr lang="fr-FR" dirty="0">
                          <a:solidFill>
                            <a:schemeClr val="bg1"/>
                          </a:solidFill>
                        </a:rPr>
                        <a:t>%</a:t>
                      </a:r>
                    </a:p>
                  </a:txBody>
                  <a:tcPr/>
                </a:tc>
                <a:tc>
                  <a:txBody>
                    <a:bodyPr/>
                    <a:lstStyle/>
                    <a:p>
                      <a:pPr algn="ctr"/>
                      <a:r>
                        <a:rPr lang="fr-FR" dirty="0" err="1">
                          <a:solidFill>
                            <a:srgbClr val="FFFF00"/>
                          </a:solidFill>
                        </a:rPr>
                        <a:t>Prév</a:t>
                      </a:r>
                      <a:r>
                        <a:rPr lang="fr-FR" dirty="0">
                          <a:solidFill>
                            <a:srgbClr val="FFFF00"/>
                          </a:solidFill>
                        </a:rPr>
                        <a:t>. 2024</a:t>
                      </a:r>
                    </a:p>
                  </a:txBody>
                  <a:tcPr/>
                </a:tc>
                <a:tc>
                  <a:txBody>
                    <a:bodyPr/>
                    <a:lstStyle/>
                    <a:p>
                      <a:pPr algn="ctr"/>
                      <a:r>
                        <a:rPr lang="fr-FR" dirty="0">
                          <a:solidFill>
                            <a:srgbClr val="FFFF00"/>
                          </a:solidFill>
                        </a:rPr>
                        <a:t>%</a:t>
                      </a:r>
                    </a:p>
                  </a:txBody>
                  <a:tcPr/>
                </a:tc>
                <a:extLst>
                  <a:ext uri="{0D108BD9-81ED-4DB2-BD59-A6C34878D82A}">
                    <a16:rowId xmlns:a16="http://schemas.microsoft.com/office/drawing/2014/main" val="1568314540"/>
                  </a:ext>
                </a:extLst>
              </a:tr>
              <a:tr h="490964">
                <a:tc>
                  <a:txBody>
                    <a:bodyPr/>
                    <a:lstStyle/>
                    <a:p>
                      <a:endParaRPr lang="fr-FR" dirty="0"/>
                    </a:p>
                  </a:txBody>
                  <a:tcPr/>
                </a:tc>
                <a:tc>
                  <a:txBody>
                    <a:bodyPr/>
                    <a:lstStyle/>
                    <a:p>
                      <a:pPr algn="ct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2230242394"/>
                  </a:ext>
                </a:extLst>
              </a:tr>
            </a:tbl>
          </a:graphicData>
        </a:graphic>
      </p:graphicFrame>
      <p:sp>
        <p:nvSpPr>
          <p:cNvPr id="16" name="ZoneTexte 15">
            <a:extLst>
              <a:ext uri="{FF2B5EF4-FFF2-40B4-BE49-F238E27FC236}">
                <a16:creationId xmlns:a16="http://schemas.microsoft.com/office/drawing/2014/main" id="{A4482AC1-E137-642B-E7E5-454317DB85A6}"/>
              </a:ext>
            </a:extLst>
          </p:cNvPr>
          <p:cNvSpPr txBox="1"/>
          <p:nvPr/>
        </p:nvSpPr>
        <p:spPr>
          <a:xfrm>
            <a:off x="983432" y="1844824"/>
            <a:ext cx="11089232" cy="400110"/>
          </a:xfrm>
          <a:prstGeom prst="rect">
            <a:avLst/>
          </a:prstGeom>
          <a:noFill/>
        </p:spPr>
        <p:txBody>
          <a:bodyPr wrap="square" rtlCol="0">
            <a:spAutoFit/>
          </a:bodyPr>
          <a:lstStyle/>
          <a:p>
            <a:pPr>
              <a:tabLst>
                <a:tab pos="3989388" algn="l"/>
                <a:tab pos="4130675" algn="l"/>
                <a:tab pos="5681663" algn="l"/>
                <a:tab pos="6837363" algn="l"/>
                <a:tab pos="8080375" algn="l"/>
                <a:tab pos="9236075" algn="l"/>
              </a:tabLst>
            </a:pPr>
            <a:r>
              <a:rPr lang="fr-FR" sz="2000" dirty="0"/>
              <a:t>12 – Charges de personnel	</a:t>
            </a:r>
            <a:r>
              <a:rPr lang="fr-FR" sz="2000" dirty="0">
                <a:solidFill>
                  <a:srgbClr val="7030A0"/>
                </a:solidFill>
              </a:rPr>
              <a:t>5 772	5 892	+2,1%</a:t>
            </a:r>
            <a:r>
              <a:rPr lang="fr-FR" sz="2000" dirty="0"/>
              <a:t>	 </a:t>
            </a:r>
            <a:r>
              <a:rPr lang="fr-FR" sz="2000" b="1" dirty="0"/>
              <a:t>6 203	</a:t>
            </a:r>
            <a:r>
              <a:rPr lang="fr-FR" sz="2000" b="1" dirty="0">
                <a:solidFill>
                  <a:srgbClr val="FF0000"/>
                </a:solidFill>
              </a:rPr>
              <a:t>+5,3%</a:t>
            </a:r>
          </a:p>
        </p:txBody>
      </p:sp>
      <p:graphicFrame>
        <p:nvGraphicFramePr>
          <p:cNvPr id="2" name="Tableau 1">
            <a:extLst>
              <a:ext uri="{FF2B5EF4-FFF2-40B4-BE49-F238E27FC236}">
                <a16:creationId xmlns:a16="http://schemas.microsoft.com/office/drawing/2014/main" id="{F3DFE9B1-4359-626D-BDB6-12C4FA29287E}"/>
              </a:ext>
            </a:extLst>
          </p:cNvPr>
          <p:cNvGraphicFramePr>
            <a:graphicFrameLocks noGrp="1"/>
          </p:cNvGraphicFramePr>
          <p:nvPr>
            <p:extLst>
              <p:ext uri="{D42A27DB-BD31-4B8C-83A1-F6EECF244321}">
                <p14:modId xmlns:p14="http://schemas.microsoft.com/office/powerpoint/2010/main" val="739779851"/>
              </p:ext>
            </p:extLst>
          </p:nvPr>
        </p:nvGraphicFramePr>
        <p:xfrm>
          <a:off x="7392144" y="2593712"/>
          <a:ext cx="2880320" cy="1483360"/>
        </p:xfrm>
        <a:graphic>
          <a:graphicData uri="http://schemas.openxmlformats.org/drawingml/2006/table">
            <a:tbl>
              <a:tblPr firstRow="1" bandRow="1">
                <a:tableStyleId>{5C22544A-7EE6-4342-B048-85BDC9FD1C3A}</a:tableStyleId>
              </a:tblPr>
              <a:tblGrid>
                <a:gridCol w="896100">
                  <a:extLst>
                    <a:ext uri="{9D8B030D-6E8A-4147-A177-3AD203B41FA5}">
                      <a16:colId xmlns:a16="http://schemas.microsoft.com/office/drawing/2014/main" val="1994479039"/>
                    </a:ext>
                  </a:extLst>
                </a:gridCol>
                <a:gridCol w="1984220">
                  <a:extLst>
                    <a:ext uri="{9D8B030D-6E8A-4147-A177-3AD203B41FA5}">
                      <a16:colId xmlns:a16="http://schemas.microsoft.com/office/drawing/2014/main" val="141204576"/>
                    </a:ext>
                  </a:extLst>
                </a:gridCol>
              </a:tblGrid>
              <a:tr h="370840">
                <a:tc>
                  <a:txBody>
                    <a:bodyPr/>
                    <a:lstStyle/>
                    <a:p>
                      <a:pPr algn="ctr"/>
                      <a:r>
                        <a:rPr lang="fr-FR" dirty="0"/>
                        <a:t>ANNÉE</a:t>
                      </a:r>
                    </a:p>
                  </a:txBody>
                  <a:tcPr/>
                </a:tc>
                <a:tc>
                  <a:txBody>
                    <a:bodyPr/>
                    <a:lstStyle/>
                    <a:p>
                      <a:pPr algn="ctr"/>
                      <a:r>
                        <a:rPr lang="fr-FR" dirty="0"/>
                        <a:t>EFFECTIF ETPT</a:t>
                      </a:r>
                    </a:p>
                  </a:txBody>
                  <a:tcPr/>
                </a:tc>
                <a:extLst>
                  <a:ext uri="{0D108BD9-81ED-4DB2-BD59-A6C34878D82A}">
                    <a16:rowId xmlns:a16="http://schemas.microsoft.com/office/drawing/2014/main" val="664045109"/>
                  </a:ext>
                </a:extLst>
              </a:tr>
              <a:tr h="370840">
                <a:tc>
                  <a:txBody>
                    <a:bodyPr/>
                    <a:lstStyle/>
                    <a:p>
                      <a:pPr algn="ctr"/>
                      <a:r>
                        <a:rPr lang="fr-FR" dirty="0"/>
                        <a:t>2021</a:t>
                      </a:r>
                    </a:p>
                  </a:txBody>
                  <a:tcPr/>
                </a:tc>
                <a:tc>
                  <a:txBody>
                    <a:bodyPr/>
                    <a:lstStyle/>
                    <a:p>
                      <a:pPr algn="ctr"/>
                      <a:r>
                        <a:rPr lang="fr-FR" dirty="0"/>
                        <a:t>118</a:t>
                      </a:r>
                    </a:p>
                  </a:txBody>
                  <a:tcPr/>
                </a:tc>
                <a:extLst>
                  <a:ext uri="{0D108BD9-81ED-4DB2-BD59-A6C34878D82A}">
                    <a16:rowId xmlns:a16="http://schemas.microsoft.com/office/drawing/2014/main" val="2163488214"/>
                  </a:ext>
                </a:extLst>
              </a:tr>
              <a:tr h="370840">
                <a:tc>
                  <a:txBody>
                    <a:bodyPr/>
                    <a:lstStyle/>
                    <a:p>
                      <a:pPr algn="ctr"/>
                      <a:r>
                        <a:rPr lang="fr-FR" dirty="0"/>
                        <a:t>2022</a:t>
                      </a:r>
                    </a:p>
                  </a:txBody>
                  <a:tcPr/>
                </a:tc>
                <a:tc>
                  <a:txBody>
                    <a:bodyPr/>
                    <a:lstStyle/>
                    <a:p>
                      <a:pPr algn="ctr"/>
                      <a:r>
                        <a:rPr lang="fr-FR" dirty="0"/>
                        <a:t>115</a:t>
                      </a:r>
                    </a:p>
                  </a:txBody>
                  <a:tcPr/>
                </a:tc>
                <a:extLst>
                  <a:ext uri="{0D108BD9-81ED-4DB2-BD59-A6C34878D82A}">
                    <a16:rowId xmlns:a16="http://schemas.microsoft.com/office/drawing/2014/main" val="175167375"/>
                  </a:ext>
                </a:extLst>
              </a:tr>
              <a:tr h="370840">
                <a:tc>
                  <a:txBody>
                    <a:bodyPr/>
                    <a:lstStyle/>
                    <a:p>
                      <a:pPr algn="ctr"/>
                      <a:r>
                        <a:rPr lang="fr-FR" dirty="0"/>
                        <a:t>2023</a:t>
                      </a:r>
                    </a:p>
                  </a:txBody>
                  <a:tcPr>
                    <a:solidFill>
                      <a:schemeClr val="accent6">
                        <a:lumMod val="60000"/>
                        <a:lumOff val="40000"/>
                      </a:schemeClr>
                    </a:solidFill>
                  </a:tcPr>
                </a:tc>
                <a:tc>
                  <a:txBody>
                    <a:bodyPr/>
                    <a:lstStyle/>
                    <a:p>
                      <a:pPr algn="ctr"/>
                      <a:r>
                        <a:rPr lang="fr-FR" dirty="0"/>
                        <a:t>110</a:t>
                      </a:r>
                    </a:p>
                  </a:txBody>
                  <a:tcPr>
                    <a:solidFill>
                      <a:schemeClr val="accent6">
                        <a:lumMod val="60000"/>
                        <a:lumOff val="40000"/>
                      </a:schemeClr>
                    </a:solidFill>
                  </a:tcPr>
                </a:tc>
                <a:extLst>
                  <a:ext uri="{0D108BD9-81ED-4DB2-BD59-A6C34878D82A}">
                    <a16:rowId xmlns:a16="http://schemas.microsoft.com/office/drawing/2014/main" val="3921922655"/>
                  </a:ext>
                </a:extLst>
              </a:tr>
            </a:tbl>
          </a:graphicData>
        </a:graphic>
      </p:graphicFrame>
      <p:sp>
        <p:nvSpPr>
          <p:cNvPr id="3" name="AutoShape 3">
            <a:extLst>
              <a:ext uri="{FF2B5EF4-FFF2-40B4-BE49-F238E27FC236}">
                <a16:creationId xmlns:a16="http://schemas.microsoft.com/office/drawing/2014/main" id="{E29B620D-B47D-6F46-F695-F774C1A8DE73}"/>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Les Dépenses de Fonctionnement</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pic>
        <p:nvPicPr>
          <p:cNvPr id="4" name="Image 3">
            <a:extLst>
              <a:ext uri="{FF2B5EF4-FFF2-40B4-BE49-F238E27FC236}">
                <a16:creationId xmlns:a16="http://schemas.microsoft.com/office/drawing/2014/main" id="{77689451-BB7D-5D81-8D33-C36D8264FC2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spTree>
    <p:extLst>
      <p:ext uri="{BB962C8B-B14F-4D97-AF65-F5344CB8AC3E}">
        <p14:creationId xmlns:p14="http://schemas.microsoft.com/office/powerpoint/2010/main" val="3686198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9536" y="116633"/>
            <a:ext cx="576064" cy="831611"/>
          </a:xfrm>
          <a:prstGeom prst="rect">
            <a:avLst/>
          </a:prstGeom>
        </p:spPr>
      </p:pic>
      <p:pic>
        <p:nvPicPr>
          <p:cNvPr id="9" name="Imag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6400" y="115788"/>
            <a:ext cx="576064" cy="831611"/>
          </a:xfrm>
          <a:prstGeom prst="rect">
            <a:avLst/>
          </a:prstGeom>
        </p:spPr>
      </p:pic>
      <p:pic>
        <p:nvPicPr>
          <p:cNvPr id="10" name="Imag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9753" y="203742"/>
            <a:ext cx="5172494" cy="655701"/>
          </a:xfrm>
          <a:prstGeom prst="rect">
            <a:avLst/>
          </a:prstGeom>
        </p:spPr>
      </p:pic>
      <p:pic>
        <p:nvPicPr>
          <p:cNvPr id="11" name="Image 10">
            <a:extLst>
              <a:ext uri="{FF2B5EF4-FFF2-40B4-BE49-F238E27FC236}">
                <a16:creationId xmlns:a16="http://schemas.microsoft.com/office/drawing/2014/main" id="{00D48531-1178-45D2-AFCC-DE1EF6C5C14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680" y="-27384"/>
            <a:ext cx="12192000" cy="1025574"/>
          </a:xfrm>
          <a:prstGeom prst="rect">
            <a:avLst/>
          </a:prstGeom>
        </p:spPr>
      </p:pic>
      <p:pic>
        <p:nvPicPr>
          <p:cNvPr id="14" name="Image 13">
            <a:extLst>
              <a:ext uri="{FF2B5EF4-FFF2-40B4-BE49-F238E27FC236}">
                <a16:creationId xmlns:a16="http://schemas.microsoft.com/office/drawing/2014/main" id="{489EAB21-6B67-48C7-A5C0-50CA929EACE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pic>
        <p:nvPicPr>
          <p:cNvPr id="13" name="Image 12">
            <a:extLst>
              <a:ext uri="{FF2B5EF4-FFF2-40B4-BE49-F238E27FC236}">
                <a16:creationId xmlns:a16="http://schemas.microsoft.com/office/drawing/2014/main" id="{BA1F51F5-2482-4F50-84D4-27698E3E523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123" y="-27384"/>
            <a:ext cx="1074325" cy="993751"/>
          </a:xfrm>
          <a:prstGeom prst="rect">
            <a:avLst/>
          </a:prstGeom>
        </p:spPr>
      </p:pic>
      <p:graphicFrame>
        <p:nvGraphicFramePr>
          <p:cNvPr id="2" name="Tableau 1">
            <a:extLst>
              <a:ext uri="{FF2B5EF4-FFF2-40B4-BE49-F238E27FC236}">
                <a16:creationId xmlns:a16="http://schemas.microsoft.com/office/drawing/2014/main" id="{6A1FAF1E-8C34-FA9B-28E5-B334D6BA7758}"/>
              </a:ext>
            </a:extLst>
          </p:cNvPr>
          <p:cNvGraphicFramePr>
            <a:graphicFrameLocks noGrp="1"/>
          </p:cNvGraphicFramePr>
          <p:nvPr>
            <p:extLst>
              <p:ext uri="{D42A27DB-BD31-4B8C-83A1-F6EECF244321}">
                <p14:modId xmlns:p14="http://schemas.microsoft.com/office/powerpoint/2010/main" val="2181240750"/>
              </p:ext>
            </p:extLst>
          </p:nvPr>
        </p:nvGraphicFramePr>
        <p:xfrm>
          <a:off x="1019437" y="1540427"/>
          <a:ext cx="9980498" cy="873913"/>
        </p:xfrm>
        <a:graphic>
          <a:graphicData uri="http://schemas.openxmlformats.org/drawingml/2006/table">
            <a:tbl>
              <a:tblPr firstRow="1" bandRow="1">
                <a:tableStyleId>{5C22544A-7EE6-4342-B048-85BDC9FD1C3A}</a:tableStyleId>
              </a:tblPr>
              <a:tblGrid>
                <a:gridCol w="3489817">
                  <a:extLst>
                    <a:ext uri="{9D8B030D-6E8A-4147-A177-3AD203B41FA5}">
                      <a16:colId xmlns:a16="http://schemas.microsoft.com/office/drawing/2014/main" val="4069840863"/>
                    </a:ext>
                  </a:extLst>
                </a:gridCol>
                <a:gridCol w="1683359">
                  <a:extLst>
                    <a:ext uri="{9D8B030D-6E8A-4147-A177-3AD203B41FA5}">
                      <a16:colId xmlns:a16="http://schemas.microsoft.com/office/drawing/2014/main" val="1427837275"/>
                    </a:ext>
                  </a:extLst>
                </a:gridCol>
                <a:gridCol w="1638969">
                  <a:extLst>
                    <a:ext uri="{9D8B030D-6E8A-4147-A177-3AD203B41FA5}">
                      <a16:colId xmlns:a16="http://schemas.microsoft.com/office/drawing/2014/main" val="838017373"/>
                    </a:ext>
                  </a:extLst>
                </a:gridCol>
                <a:gridCol w="828092">
                  <a:extLst>
                    <a:ext uri="{9D8B030D-6E8A-4147-A177-3AD203B41FA5}">
                      <a16:colId xmlns:a16="http://schemas.microsoft.com/office/drawing/2014/main" val="949379050"/>
                    </a:ext>
                  </a:extLst>
                </a:gridCol>
                <a:gridCol w="1548172">
                  <a:extLst>
                    <a:ext uri="{9D8B030D-6E8A-4147-A177-3AD203B41FA5}">
                      <a16:colId xmlns:a16="http://schemas.microsoft.com/office/drawing/2014/main" val="2680829451"/>
                    </a:ext>
                  </a:extLst>
                </a:gridCol>
                <a:gridCol w="792089">
                  <a:extLst>
                    <a:ext uri="{9D8B030D-6E8A-4147-A177-3AD203B41FA5}">
                      <a16:colId xmlns:a16="http://schemas.microsoft.com/office/drawing/2014/main" val="1343305152"/>
                    </a:ext>
                  </a:extLst>
                </a:gridCol>
              </a:tblGrid>
              <a:tr h="382949">
                <a:tc>
                  <a:txBody>
                    <a:bodyPr/>
                    <a:lstStyle/>
                    <a:p>
                      <a:r>
                        <a:rPr lang="fr-FR" dirty="0"/>
                        <a:t>Montants en K€</a:t>
                      </a:r>
                    </a:p>
                  </a:txBody>
                  <a:tcPr/>
                </a:tc>
                <a:tc>
                  <a:txBody>
                    <a:bodyPr/>
                    <a:lstStyle/>
                    <a:p>
                      <a:pPr algn="ctr"/>
                      <a:r>
                        <a:rPr lang="fr-FR" dirty="0"/>
                        <a:t>RÉALISÉ 2022</a:t>
                      </a:r>
                    </a:p>
                  </a:txBody>
                  <a:tcPr/>
                </a:tc>
                <a:tc>
                  <a:txBody>
                    <a:bodyPr/>
                    <a:lstStyle/>
                    <a:p>
                      <a:pPr algn="ctr"/>
                      <a:r>
                        <a:rPr lang="fr-FR" dirty="0"/>
                        <a:t>RÉALISÉ 2023</a:t>
                      </a:r>
                    </a:p>
                  </a:txBody>
                  <a:tcPr/>
                </a:tc>
                <a:tc>
                  <a:txBody>
                    <a:bodyPr/>
                    <a:lstStyle/>
                    <a:p>
                      <a:pPr algn="ctr"/>
                      <a:r>
                        <a:rPr lang="fr-FR" dirty="0">
                          <a:solidFill>
                            <a:schemeClr val="bg1"/>
                          </a:solidFill>
                        </a:rPr>
                        <a:t>%</a:t>
                      </a:r>
                    </a:p>
                  </a:txBody>
                  <a:tcPr/>
                </a:tc>
                <a:tc>
                  <a:txBody>
                    <a:bodyPr/>
                    <a:lstStyle/>
                    <a:p>
                      <a:pPr algn="ctr"/>
                      <a:r>
                        <a:rPr lang="fr-FR" dirty="0">
                          <a:solidFill>
                            <a:srgbClr val="FFFF00"/>
                          </a:solidFill>
                        </a:rPr>
                        <a:t>PRÉV. 2024</a:t>
                      </a:r>
                    </a:p>
                  </a:txBody>
                  <a:tcPr/>
                </a:tc>
                <a:tc>
                  <a:txBody>
                    <a:bodyPr/>
                    <a:lstStyle/>
                    <a:p>
                      <a:pPr algn="ctr"/>
                      <a:r>
                        <a:rPr lang="fr-FR" dirty="0">
                          <a:solidFill>
                            <a:srgbClr val="FFFF00"/>
                          </a:solidFill>
                        </a:rPr>
                        <a:t>%</a:t>
                      </a:r>
                    </a:p>
                  </a:txBody>
                  <a:tcPr/>
                </a:tc>
                <a:extLst>
                  <a:ext uri="{0D108BD9-81ED-4DB2-BD59-A6C34878D82A}">
                    <a16:rowId xmlns:a16="http://schemas.microsoft.com/office/drawing/2014/main" val="1568314540"/>
                  </a:ext>
                </a:extLst>
              </a:tr>
              <a:tr h="490964">
                <a:tc>
                  <a:txBody>
                    <a:bodyPr/>
                    <a:lstStyle/>
                    <a:p>
                      <a:endParaRPr lang="fr-FR" dirty="0"/>
                    </a:p>
                  </a:txBody>
                  <a:tcPr/>
                </a:tc>
                <a:tc>
                  <a:txBody>
                    <a:bodyPr/>
                    <a:lstStyle/>
                    <a:p>
                      <a:pPr algn="ctr"/>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2230242394"/>
                  </a:ext>
                </a:extLst>
              </a:tr>
            </a:tbl>
          </a:graphicData>
        </a:graphic>
      </p:graphicFrame>
      <p:sp>
        <p:nvSpPr>
          <p:cNvPr id="15" name="ZoneTexte 14">
            <a:extLst>
              <a:ext uri="{FF2B5EF4-FFF2-40B4-BE49-F238E27FC236}">
                <a16:creationId xmlns:a16="http://schemas.microsoft.com/office/drawing/2014/main" id="{1C41E897-6E28-C822-2880-CCB42293EF7D}"/>
              </a:ext>
            </a:extLst>
          </p:cNvPr>
          <p:cNvSpPr txBox="1"/>
          <p:nvPr/>
        </p:nvSpPr>
        <p:spPr>
          <a:xfrm>
            <a:off x="1026826" y="1988840"/>
            <a:ext cx="10657184" cy="400110"/>
          </a:xfrm>
          <a:prstGeom prst="rect">
            <a:avLst/>
          </a:prstGeom>
          <a:noFill/>
        </p:spPr>
        <p:txBody>
          <a:bodyPr wrap="square" rtlCol="0">
            <a:spAutoFit/>
          </a:bodyPr>
          <a:lstStyle/>
          <a:p>
            <a:pPr>
              <a:tabLst>
                <a:tab pos="4130675" algn="l"/>
                <a:tab pos="5681663" algn="l"/>
                <a:tab pos="6926263" algn="l"/>
                <a:tab pos="8042275" algn="l"/>
                <a:tab pos="9145588" algn="l"/>
              </a:tabLst>
            </a:pPr>
            <a:r>
              <a:rPr lang="fr-FR" sz="2000" dirty="0"/>
              <a:t>65 – Autres charges de gestion	</a:t>
            </a:r>
            <a:r>
              <a:rPr lang="fr-FR" sz="2000" dirty="0">
                <a:solidFill>
                  <a:schemeClr val="tx2"/>
                </a:solidFill>
              </a:rPr>
              <a:t>2 324	2 254      	-3%	</a:t>
            </a:r>
            <a:r>
              <a:rPr lang="fr-FR" sz="2000" b="1" dirty="0"/>
              <a:t>2 273	</a:t>
            </a:r>
            <a:r>
              <a:rPr lang="fr-FR" sz="2000" b="1" dirty="0">
                <a:solidFill>
                  <a:srgbClr val="FF0000"/>
                </a:solidFill>
              </a:rPr>
              <a:t>+0,8%</a:t>
            </a:r>
          </a:p>
        </p:txBody>
      </p:sp>
      <p:sp>
        <p:nvSpPr>
          <p:cNvPr id="5" name="ZoneTexte 4">
            <a:extLst>
              <a:ext uri="{FF2B5EF4-FFF2-40B4-BE49-F238E27FC236}">
                <a16:creationId xmlns:a16="http://schemas.microsoft.com/office/drawing/2014/main" id="{BA183D17-DC29-74A6-F83F-14EE48DBD953}"/>
              </a:ext>
            </a:extLst>
          </p:cNvPr>
          <p:cNvSpPr txBox="1"/>
          <p:nvPr/>
        </p:nvSpPr>
        <p:spPr>
          <a:xfrm>
            <a:off x="1026826" y="2710921"/>
            <a:ext cx="10225136" cy="1323439"/>
          </a:xfrm>
          <a:prstGeom prst="rect">
            <a:avLst/>
          </a:prstGeom>
          <a:noFill/>
        </p:spPr>
        <p:txBody>
          <a:bodyPr wrap="square" rtlCol="0">
            <a:spAutoFit/>
          </a:bodyPr>
          <a:lstStyle/>
          <a:p>
            <a:pPr marL="342900" indent="-342900">
              <a:buFont typeface="Wingdings" pitchFamily="2" charset="2"/>
              <a:buChar char="Ø"/>
            </a:pPr>
            <a:r>
              <a:rPr lang="fr-FR" sz="2000" dirty="0"/>
              <a:t>La subvention au CCAS : </a:t>
            </a:r>
            <a:r>
              <a:rPr lang="fr-FR" sz="2000" dirty="0">
                <a:solidFill>
                  <a:schemeClr val="accent5">
                    <a:lumMod val="75000"/>
                  </a:schemeClr>
                </a:solidFill>
              </a:rPr>
              <a:t>1 200 000 €</a:t>
            </a:r>
          </a:p>
          <a:p>
            <a:pPr marL="342900" indent="-342900">
              <a:buFont typeface="Wingdings" pitchFamily="2" charset="2"/>
              <a:buChar char="Ø"/>
            </a:pPr>
            <a:r>
              <a:rPr lang="fr-FR" sz="2000" dirty="0"/>
              <a:t>La participation au fonctionnement de l’école Ste Jeanne d’Arc </a:t>
            </a:r>
            <a:r>
              <a:rPr lang="fr-FR" sz="2000" dirty="0">
                <a:solidFill>
                  <a:schemeClr val="accent5">
                    <a:lumMod val="75000"/>
                  </a:schemeClr>
                </a:solidFill>
              </a:rPr>
              <a:t>: 170 000 €</a:t>
            </a:r>
            <a:r>
              <a:rPr lang="fr-FR" sz="2000" dirty="0"/>
              <a:t>,</a:t>
            </a:r>
          </a:p>
          <a:p>
            <a:pPr marL="342900" indent="-342900">
              <a:buFont typeface="Wingdings" pitchFamily="2" charset="2"/>
              <a:buChar char="Ø"/>
            </a:pPr>
            <a:r>
              <a:rPr lang="fr-FR" sz="2000" dirty="0"/>
              <a:t>Le SDIS : </a:t>
            </a:r>
            <a:r>
              <a:rPr lang="fr-FR" sz="2000" dirty="0">
                <a:solidFill>
                  <a:schemeClr val="accent5">
                    <a:lumMod val="75000"/>
                  </a:schemeClr>
                </a:solidFill>
              </a:rPr>
              <a:t>288 000 € (</a:t>
            </a:r>
            <a:r>
              <a:rPr lang="fr-FR" sz="2000" dirty="0"/>
              <a:t>275 000 € en 2022).</a:t>
            </a:r>
          </a:p>
          <a:p>
            <a:pPr marL="342900" indent="-342900">
              <a:buFont typeface="Wingdings" pitchFamily="2" charset="2"/>
              <a:buChar char="Ø"/>
            </a:pPr>
            <a:r>
              <a:rPr lang="fr-FR" sz="2000" dirty="0"/>
              <a:t>Les subventions aux associations selon des critères révisés pour 2024 (</a:t>
            </a:r>
            <a:r>
              <a:rPr lang="fr-FR" sz="2000" dirty="0">
                <a:solidFill>
                  <a:schemeClr val="accent5">
                    <a:lumMod val="75000"/>
                  </a:schemeClr>
                </a:solidFill>
              </a:rPr>
              <a:t>296 750 € en 2023</a:t>
            </a:r>
            <a:r>
              <a:rPr lang="fr-FR" sz="2000" dirty="0"/>
              <a:t>).</a:t>
            </a:r>
          </a:p>
        </p:txBody>
      </p:sp>
      <p:sp>
        <p:nvSpPr>
          <p:cNvPr id="16" name="ZoneTexte 15">
            <a:extLst>
              <a:ext uri="{FF2B5EF4-FFF2-40B4-BE49-F238E27FC236}">
                <a16:creationId xmlns:a16="http://schemas.microsoft.com/office/drawing/2014/main" id="{C71D4CC6-88FE-8F94-DBDD-CE13762C1DA1}"/>
              </a:ext>
            </a:extLst>
          </p:cNvPr>
          <p:cNvSpPr txBox="1"/>
          <p:nvPr/>
        </p:nvSpPr>
        <p:spPr>
          <a:xfrm>
            <a:off x="983432" y="5511964"/>
            <a:ext cx="9980498" cy="707886"/>
          </a:xfrm>
          <a:prstGeom prst="rect">
            <a:avLst/>
          </a:prstGeom>
          <a:noFill/>
        </p:spPr>
        <p:txBody>
          <a:bodyPr wrap="square" rtlCol="0">
            <a:spAutoFit/>
          </a:bodyPr>
          <a:lstStyle/>
          <a:p>
            <a:r>
              <a:rPr lang="fr-FR" sz="2000" dirty="0"/>
              <a:t>La hausse des charges financières prévisionnelles est fonction de l’évolution du taux de change entre l’Euro et le Franc Suisse.</a:t>
            </a:r>
          </a:p>
        </p:txBody>
      </p:sp>
      <p:graphicFrame>
        <p:nvGraphicFramePr>
          <p:cNvPr id="3" name="Tableau 2">
            <a:extLst>
              <a:ext uri="{FF2B5EF4-FFF2-40B4-BE49-F238E27FC236}">
                <a16:creationId xmlns:a16="http://schemas.microsoft.com/office/drawing/2014/main" id="{60E77917-2E0E-0479-AB9E-4B52E776CF46}"/>
              </a:ext>
            </a:extLst>
          </p:cNvPr>
          <p:cNvGraphicFramePr>
            <a:graphicFrameLocks noGrp="1"/>
          </p:cNvGraphicFramePr>
          <p:nvPr>
            <p:extLst>
              <p:ext uri="{D42A27DB-BD31-4B8C-83A1-F6EECF244321}">
                <p14:modId xmlns:p14="http://schemas.microsoft.com/office/powerpoint/2010/main" val="1418790947"/>
              </p:ext>
            </p:extLst>
          </p:nvPr>
        </p:nvGraphicFramePr>
        <p:xfrm>
          <a:off x="1019437" y="4293096"/>
          <a:ext cx="9980498" cy="873913"/>
        </p:xfrm>
        <a:graphic>
          <a:graphicData uri="http://schemas.openxmlformats.org/drawingml/2006/table">
            <a:tbl>
              <a:tblPr firstRow="1" bandRow="1">
                <a:tableStyleId>{5C22544A-7EE6-4342-B048-85BDC9FD1C3A}</a:tableStyleId>
              </a:tblPr>
              <a:tblGrid>
                <a:gridCol w="3489817">
                  <a:extLst>
                    <a:ext uri="{9D8B030D-6E8A-4147-A177-3AD203B41FA5}">
                      <a16:colId xmlns:a16="http://schemas.microsoft.com/office/drawing/2014/main" val="4069840863"/>
                    </a:ext>
                  </a:extLst>
                </a:gridCol>
                <a:gridCol w="1683359">
                  <a:extLst>
                    <a:ext uri="{9D8B030D-6E8A-4147-A177-3AD203B41FA5}">
                      <a16:colId xmlns:a16="http://schemas.microsoft.com/office/drawing/2014/main" val="1427837275"/>
                    </a:ext>
                  </a:extLst>
                </a:gridCol>
                <a:gridCol w="1638969">
                  <a:extLst>
                    <a:ext uri="{9D8B030D-6E8A-4147-A177-3AD203B41FA5}">
                      <a16:colId xmlns:a16="http://schemas.microsoft.com/office/drawing/2014/main" val="838017373"/>
                    </a:ext>
                  </a:extLst>
                </a:gridCol>
                <a:gridCol w="756084">
                  <a:extLst>
                    <a:ext uri="{9D8B030D-6E8A-4147-A177-3AD203B41FA5}">
                      <a16:colId xmlns:a16="http://schemas.microsoft.com/office/drawing/2014/main" val="949379050"/>
                    </a:ext>
                  </a:extLst>
                </a:gridCol>
                <a:gridCol w="1620180">
                  <a:extLst>
                    <a:ext uri="{9D8B030D-6E8A-4147-A177-3AD203B41FA5}">
                      <a16:colId xmlns:a16="http://schemas.microsoft.com/office/drawing/2014/main" val="2680829451"/>
                    </a:ext>
                  </a:extLst>
                </a:gridCol>
                <a:gridCol w="792089">
                  <a:extLst>
                    <a:ext uri="{9D8B030D-6E8A-4147-A177-3AD203B41FA5}">
                      <a16:colId xmlns:a16="http://schemas.microsoft.com/office/drawing/2014/main" val="1343305152"/>
                    </a:ext>
                  </a:extLst>
                </a:gridCol>
              </a:tblGrid>
              <a:tr h="382949">
                <a:tc>
                  <a:txBody>
                    <a:bodyPr/>
                    <a:lstStyle/>
                    <a:p>
                      <a:r>
                        <a:rPr lang="fr-FR" dirty="0"/>
                        <a:t>Montants en K€</a:t>
                      </a:r>
                    </a:p>
                  </a:txBody>
                  <a:tcPr/>
                </a:tc>
                <a:tc>
                  <a:txBody>
                    <a:bodyPr/>
                    <a:lstStyle/>
                    <a:p>
                      <a:pPr algn="ctr"/>
                      <a:r>
                        <a:rPr lang="fr-FR" dirty="0"/>
                        <a:t>RÉALISÉ 2022</a:t>
                      </a:r>
                    </a:p>
                  </a:txBody>
                  <a:tcPr/>
                </a:tc>
                <a:tc>
                  <a:txBody>
                    <a:bodyPr/>
                    <a:lstStyle/>
                    <a:p>
                      <a:pPr algn="ctr"/>
                      <a:r>
                        <a:rPr lang="fr-FR" dirty="0"/>
                        <a:t>RÉALISÉ 2023</a:t>
                      </a:r>
                    </a:p>
                  </a:txBody>
                  <a:tcPr/>
                </a:tc>
                <a:tc>
                  <a:txBody>
                    <a:bodyPr/>
                    <a:lstStyle/>
                    <a:p>
                      <a:pPr algn="ctr"/>
                      <a:r>
                        <a:rPr lang="fr-FR" dirty="0">
                          <a:solidFill>
                            <a:schemeClr val="bg1"/>
                          </a:solidFill>
                        </a:rPr>
                        <a:t>%</a:t>
                      </a:r>
                    </a:p>
                  </a:txBody>
                  <a:tcPr/>
                </a:tc>
                <a:tc>
                  <a:txBody>
                    <a:bodyPr/>
                    <a:lstStyle/>
                    <a:p>
                      <a:pPr algn="ctr"/>
                      <a:r>
                        <a:rPr lang="fr-FR" dirty="0">
                          <a:solidFill>
                            <a:srgbClr val="FFFF00"/>
                          </a:solidFill>
                        </a:rPr>
                        <a:t>PRÉV. 2024</a:t>
                      </a:r>
                    </a:p>
                  </a:txBody>
                  <a:tcPr/>
                </a:tc>
                <a:tc>
                  <a:txBody>
                    <a:bodyPr/>
                    <a:lstStyle/>
                    <a:p>
                      <a:pPr algn="ctr"/>
                      <a:r>
                        <a:rPr lang="fr-FR" dirty="0">
                          <a:solidFill>
                            <a:srgbClr val="FFFF00"/>
                          </a:solidFill>
                        </a:rPr>
                        <a:t>%</a:t>
                      </a:r>
                    </a:p>
                  </a:txBody>
                  <a:tcPr/>
                </a:tc>
                <a:extLst>
                  <a:ext uri="{0D108BD9-81ED-4DB2-BD59-A6C34878D82A}">
                    <a16:rowId xmlns:a16="http://schemas.microsoft.com/office/drawing/2014/main" val="1568314540"/>
                  </a:ext>
                </a:extLst>
              </a:tr>
              <a:tr h="490964">
                <a:tc>
                  <a:txBody>
                    <a:bodyPr/>
                    <a:lstStyle/>
                    <a:p>
                      <a:endParaRPr lang="fr-FR" dirty="0"/>
                    </a:p>
                  </a:txBody>
                  <a:tcPr/>
                </a:tc>
                <a:tc>
                  <a:txBody>
                    <a:bodyPr/>
                    <a:lstStyle/>
                    <a:p>
                      <a:pPr algn="ctr"/>
                      <a:endParaRPr lang="fr-FR" dirty="0"/>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2230242394"/>
                  </a:ext>
                </a:extLst>
              </a:tr>
            </a:tbl>
          </a:graphicData>
        </a:graphic>
      </p:graphicFrame>
      <p:sp>
        <p:nvSpPr>
          <p:cNvPr id="4" name="ZoneTexte 3">
            <a:extLst>
              <a:ext uri="{FF2B5EF4-FFF2-40B4-BE49-F238E27FC236}">
                <a16:creationId xmlns:a16="http://schemas.microsoft.com/office/drawing/2014/main" id="{4C0045F2-8EE4-09C0-BA28-A6289AAF0283}"/>
              </a:ext>
            </a:extLst>
          </p:cNvPr>
          <p:cNvSpPr txBox="1"/>
          <p:nvPr/>
        </p:nvSpPr>
        <p:spPr>
          <a:xfrm>
            <a:off x="1026826" y="4741509"/>
            <a:ext cx="10810997" cy="400110"/>
          </a:xfrm>
          <a:prstGeom prst="rect">
            <a:avLst/>
          </a:prstGeom>
          <a:noFill/>
        </p:spPr>
        <p:txBody>
          <a:bodyPr wrap="square" rtlCol="0">
            <a:spAutoFit/>
          </a:bodyPr>
          <a:lstStyle/>
          <a:p>
            <a:pPr>
              <a:tabLst>
                <a:tab pos="4130675" algn="l"/>
                <a:tab pos="5861050" algn="l"/>
                <a:tab pos="6837363" algn="l"/>
                <a:tab pos="8170863" algn="l"/>
                <a:tab pos="9145588" algn="l"/>
              </a:tabLst>
            </a:pPr>
            <a:r>
              <a:rPr lang="fr-FR" sz="2000" dirty="0"/>
              <a:t>66 – Charges financières	</a:t>
            </a:r>
            <a:r>
              <a:rPr lang="fr-FR" sz="2000" dirty="0">
                <a:solidFill>
                  <a:schemeClr val="tx2"/>
                </a:solidFill>
              </a:rPr>
              <a:t>144	168	+16%	 </a:t>
            </a:r>
            <a:r>
              <a:rPr lang="fr-FR" sz="2000" b="1" dirty="0"/>
              <a:t>183	</a:t>
            </a:r>
            <a:r>
              <a:rPr lang="fr-FR" sz="2000" b="1" dirty="0">
                <a:solidFill>
                  <a:srgbClr val="FF0000"/>
                </a:solidFill>
              </a:rPr>
              <a:t>+8,9%</a:t>
            </a:r>
          </a:p>
        </p:txBody>
      </p:sp>
      <p:sp>
        <p:nvSpPr>
          <p:cNvPr id="6" name="AutoShape 3">
            <a:extLst>
              <a:ext uri="{FF2B5EF4-FFF2-40B4-BE49-F238E27FC236}">
                <a16:creationId xmlns:a16="http://schemas.microsoft.com/office/drawing/2014/main" id="{93D646ED-4E51-5055-5053-4F91D811CAC0}"/>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Les Dépenses de Fonctionnement</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444375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9536" y="116633"/>
            <a:ext cx="576064" cy="831611"/>
          </a:xfrm>
          <a:prstGeom prst="rect">
            <a:avLst/>
          </a:prstGeom>
        </p:spPr>
      </p:pic>
      <p:pic>
        <p:nvPicPr>
          <p:cNvPr id="9" name="Imag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6400" y="115788"/>
            <a:ext cx="576064" cy="831611"/>
          </a:xfrm>
          <a:prstGeom prst="rect">
            <a:avLst/>
          </a:prstGeom>
        </p:spPr>
      </p:pic>
      <p:pic>
        <p:nvPicPr>
          <p:cNvPr id="10" name="Imag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9753" y="203742"/>
            <a:ext cx="5172494" cy="655701"/>
          </a:xfrm>
          <a:prstGeom prst="rect">
            <a:avLst/>
          </a:prstGeom>
        </p:spPr>
      </p:pic>
      <p:pic>
        <p:nvPicPr>
          <p:cNvPr id="11" name="Image 10">
            <a:extLst>
              <a:ext uri="{FF2B5EF4-FFF2-40B4-BE49-F238E27FC236}">
                <a16:creationId xmlns:a16="http://schemas.microsoft.com/office/drawing/2014/main" id="{00D48531-1178-45D2-AFCC-DE1EF6C5C14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680" y="-27384"/>
            <a:ext cx="12192000" cy="1025574"/>
          </a:xfrm>
          <a:prstGeom prst="rect">
            <a:avLst/>
          </a:prstGeom>
        </p:spPr>
      </p:pic>
      <p:pic>
        <p:nvPicPr>
          <p:cNvPr id="14" name="Image 13">
            <a:extLst>
              <a:ext uri="{FF2B5EF4-FFF2-40B4-BE49-F238E27FC236}">
                <a16:creationId xmlns:a16="http://schemas.microsoft.com/office/drawing/2014/main" id="{489EAB21-6B67-48C7-A5C0-50CA929EACE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pic>
        <p:nvPicPr>
          <p:cNvPr id="13" name="Image 12">
            <a:extLst>
              <a:ext uri="{FF2B5EF4-FFF2-40B4-BE49-F238E27FC236}">
                <a16:creationId xmlns:a16="http://schemas.microsoft.com/office/drawing/2014/main" id="{BA1F51F5-2482-4F50-84D4-27698E3E523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123" y="-27384"/>
            <a:ext cx="1074325" cy="993751"/>
          </a:xfrm>
          <a:prstGeom prst="rect">
            <a:avLst/>
          </a:prstGeom>
        </p:spPr>
      </p:pic>
      <p:sp>
        <p:nvSpPr>
          <p:cNvPr id="4" name="ZoneTexte 3">
            <a:extLst>
              <a:ext uri="{FF2B5EF4-FFF2-40B4-BE49-F238E27FC236}">
                <a16:creationId xmlns:a16="http://schemas.microsoft.com/office/drawing/2014/main" id="{A0661BC7-3AE7-C92D-69DD-CF0818DCC4E6}"/>
              </a:ext>
            </a:extLst>
          </p:cNvPr>
          <p:cNvSpPr txBox="1"/>
          <p:nvPr/>
        </p:nvSpPr>
        <p:spPr>
          <a:xfrm>
            <a:off x="-24680" y="1196752"/>
            <a:ext cx="10009112" cy="1133644"/>
          </a:xfrm>
          <a:prstGeom prst="rect">
            <a:avLst/>
          </a:prstGeom>
          <a:noFill/>
        </p:spPr>
        <p:txBody>
          <a:bodyPr wrap="square">
            <a:spAutoFit/>
          </a:bodyPr>
          <a:lstStyle/>
          <a:p>
            <a:pPr lvl="2" algn="l" hangingPunct="0"/>
            <a:r>
              <a:rPr lang="fr-FR" sz="2000" b="1" dirty="0">
                <a:solidFill>
                  <a:schemeClr val="accent4">
                    <a:lumMod val="50000"/>
                  </a:schemeClr>
                </a:solidFill>
                <a:latin typeface="Century Gothic" panose="020B0502020202020204" pitchFamily="34" charset="0"/>
              </a:rPr>
              <a:t>Les atténuations de produits</a:t>
            </a:r>
          </a:p>
          <a:p>
            <a:pPr lvl="2" algn="l" hangingPunct="0"/>
            <a:endParaRPr lang="fr-FR" sz="1000" dirty="0">
              <a:solidFill>
                <a:schemeClr val="accent4">
                  <a:lumMod val="50000"/>
                </a:schemeClr>
              </a:solidFill>
              <a:latin typeface="Century Gothic" panose="020B0502020202020204" pitchFamily="34" charset="0"/>
            </a:endParaRPr>
          </a:p>
          <a:p>
            <a:pPr marL="1166813" lvl="0" indent="-282575">
              <a:spcAft>
                <a:spcPts val="200"/>
              </a:spcAft>
              <a:buFont typeface="Wingdings" pitchFamily="2" charset="2"/>
              <a:buChar char="Ø"/>
            </a:pPr>
            <a:r>
              <a:rPr lang="fr-FR" dirty="0">
                <a:latin typeface="Century Gothic" panose="020B0502020202020204" pitchFamily="34" charset="0"/>
              </a:rPr>
              <a:t>Le Fonds de Solidarité des communes d’Ile de France (FSRIF) </a:t>
            </a:r>
          </a:p>
          <a:p>
            <a:pPr marL="1166813" lvl="0" indent="-282575">
              <a:spcAft>
                <a:spcPts val="200"/>
              </a:spcAft>
              <a:buFont typeface="Wingdings" pitchFamily="2" charset="2"/>
              <a:buChar char="Ø"/>
            </a:pPr>
            <a:r>
              <a:rPr lang="fr-FR" dirty="0">
                <a:latin typeface="Century Gothic" panose="020B0502020202020204" pitchFamily="34" charset="0"/>
              </a:rPr>
              <a:t>Le Fonds National de Garantie Individuelle de Ressources (FNGIR)</a:t>
            </a:r>
          </a:p>
        </p:txBody>
      </p:sp>
      <p:pic>
        <p:nvPicPr>
          <p:cNvPr id="18" name="Image 17">
            <a:extLst>
              <a:ext uri="{FF2B5EF4-FFF2-40B4-BE49-F238E27FC236}">
                <a16:creationId xmlns:a16="http://schemas.microsoft.com/office/drawing/2014/main" id="{DBB604D5-B188-57A3-B596-9805E6A7609B}"/>
              </a:ext>
            </a:extLst>
          </p:cNvPr>
          <p:cNvPicPr>
            <a:picLocks noChangeAspect="1"/>
          </p:cNvPicPr>
          <p:nvPr/>
        </p:nvPicPr>
        <p:blipFill>
          <a:blip r:embed="rId7"/>
          <a:stretch>
            <a:fillRect/>
          </a:stretch>
        </p:blipFill>
        <p:spPr>
          <a:xfrm>
            <a:off x="695400" y="2330395"/>
            <a:ext cx="11017224" cy="4280423"/>
          </a:xfrm>
          <a:prstGeom prst="rect">
            <a:avLst/>
          </a:prstGeom>
        </p:spPr>
      </p:pic>
      <p:sp>
        <p:nvSpPr>
          <p:cNvPr id="2" name="AutoShape 3">
            <a:extLst>
              <a:ext uri="{FF2B5EF4-FFF2-40B4-BE49-F238E27FC236}">
                <a16:creationId xmlns:a16="http://schemas.microsoft.com/office/drawing/2014/main" id="{313957EF-8770-A37C-16FE-4EB3CCBF94C7}"/>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Les Dépenses de Fonctionnement</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394569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9536" y="116633"/>
            <a:ext cx="576064" cy="831611"/>
          </a:xfrm>
          <a:prstGeom prst="rect">
            <a:avLst/>
          </a:prstGeom>
        </p:spPr>
      </p:pic>
      <p:pic>
        <p:nvPicPr>
          <p:cNvPr id="9" name="Imag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6400" y="115788"/>
            <a:ext cx="576064" cy="831611"/>
          </a:xfrm>
          <a:prstGeom prst="rect">
            <a:avLst/>
          </a:prstGeom>
        </p:spPr>
      </p:pic>
      <p:pic>
        <p:nvPicPr>
          <p:cNvPr id="10" name="Imag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9753" y="203742"/>
            <a:ext cx="5172494" cy="655701"/>
          </a:xfrm>
          <a:prstGeom prst="rect">
            <a:avLst/>
          </a:prstGeom>
        </p:spPr>
      </p:pic>
      <p:pic>
        <p:nvPicPr>
          <p:cNvPr id="11" name="Image 10">
            <a:extLst>
              <a:ext uri="{FF2B5EF4-FFF2-40B4-BE49-F238E27FC236}">
                <a16:creationId xmlns:a16="http://schemas.microsoft.com/office/drawing/2014/main" id="{00D48531-1178-45D2-AFCC-DE1EF6C5C14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680" y="-27384"/>
            <a:ext cx="12241360" cy="1029726"/>
          </a:xfrm>
          <a:prstGeom prst="rect">
            <a:avLst/>
          </a:prstGeom>
        </p:spPr>
      </p:pic>
      <p:pic>
        <p:nvPicPr>
          <p:cNvPr id="14" name="Image 13">
            <a:extLst>
              <a:ext uri="{FF2B5EF4-FFF2-40B4-BE49-F238E27FC236}">
                <a16:creationId xmlns:a16="http://schemas.microsoft.com/office/drawing/2014/main" id="{489EAB21-6B67-48C7-A5C0-50CA929EACE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680" y="6681641"/>
            <a:ext cx="12192000" cy="203743"/>
          </a:xfrm>
          <a:prstGeom prst="rect">
            <a:avLst/>
          </a:prstGeom>
        </p:spPr>
      </p:pic>
      <p:sp>
        <p:nvSpPr>
          <p:cNvPr id="12" name="AutoShape 3">
            <a:extLst>
              <a:ext uri="{FF2B5EF4-FFF2-40B4-BE49-F238E27FC236}">
                <a16:creationId xmlns:a16="http://schemas.microsoft.com/office/drawing/2014/main" id="{FE4AE6D6-441C-454A-B002-77FC0D564501}"/>
              </a:ext>
            </a:extLst>
          </p:cNvPr>
          <p:cNvSpPr>
            <a:spLocks noChangeArrowheads="1"/>
          </p:cNvSpPr>
          <p:nvPr/>
        </p:nvSpPr>
        <p:spPr bwMode="auto">
          <a:xfrm>
            <a:off x="-18531" y="164362"/>
            <a:ext cx="11659147"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Louveciennes subit de plein fouet la crise</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pic>
        <p:nvPicPr>
          <p:cNvPr id="13" name="Image 12">
            <a:extLst>
              <a:ext uri="{FF2B5EF4-FFF2-40B4-BE49-F238E27FC236}">
                <a16:creationId xmlns:a16="http://schemas.microsoft.com/office/drawing/2014/main" id="{BA1F51F5-2482-4F50-84D4-27698E3E523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sp>
        <p:nvSpPr>
          <p:cNvPr id="3" name="ZoneTexte 2">
            <a:extLst>
              <a:ext uri="{FF2B5EF4-FFF2-40B4-BE49-F238E27FC236}">
                <a16:creationId xmlns:a16="http://schemas.microsoft.com/office/drawing/2014/main" id="{974C7500-7057-40FA-F610-C1DFF43E283D}"/>
              </a:ext>
            </a:extLst>
          </p:cNvPr>
          <p:cNvSpPr txBox="1"/>
          <p:nvPr/>
        </p:nvSpPr>
        <p:spPr>
          <a:xfrm>
            <a:off x="396044" y="4822120"/>
            <a:ext cx="11449272" cy="1631216"/>
          </a:xfrm>
          <a:prstGeom prst="rect">
            <a:avLst/>
          </a:prstGeom>
          <a:noFill/>
        </p:spPr>
        <p:txBody>
          <a:bodyPr wrap="square" rtlCol="0">
            <a:spAutoFit/>
          </a:bodyPr>
          <a:lstStyle/>
          <a:p>
            <a:pPr marL="666750" indent="-333375" algn="just">
              <a:buFont typeface="Wingdings" pitchFamily="2" charset="2"/>
              <a:buChar char="Ø"/>
            </a:pPr>
            <a:r>
              <a:rPr lang="fr-FR" sz="2000" b="1" dirty="0"/>
              <a:t>+ 500 000 € pour l’énergie et les fluides </a:t>
            </a:r>
            <a:r>
              <a:rPr lang="fr-FR" sz="2000" dirty="0"/>
              <a:t>(malgré une baisse des consommations),</a:t>
            </a:r>
          </a:p>
          <a:p>
            <a:pPr marL="666750" indent="-333375" algn="just">
              <a:buFont typeface="Wingdings" pitchFamily="2" charset="2"/>
              <a:buChar char="Ø"/>
            </a:pPr>
            <a:r>
              <a:rPr lang="fr-FR" sz="2000" b="1" dirty="0"/>
              <a:t>+ 180 000 € pour les charges de personnel </a:t>
            </a:r>
            <a:r>
              <a:rPr lang="fr-FR" sz="2000" dirty="0"/>
              <a:t>(malgré une baisse des effectifs),</a:t>
            </a:r>
          </a:p>
          <a:p>
            <a:pPr marL="666750" indent="-333375" algn="just">
              <a:buFont typeface="Wingdings" pitchFamily="2" charset="2"/>
              <a:buChar char="Ø"/>
            </a:pPr>
            <a:r>
              <a:rPr lang="fr-FR" sz="2000" b="1" dirty="0"/>
              <a:t>+ 115 000 € pour la restauration scolaire</a:t>
            </a:r>
            <a:r>
              <a:rPr lang="fr-FR" sz="2000" dirty="0"/>
              <a:t> (300 000 € en année pleine),</a:t>
            </a:r>
          </a:p>
          <a:p>
            <a:pPr marL="666750" indent="-333375" algn="just">
              <a:buFont typeface="Wingdings" pitchFamily="2" charset="2"/>
              <a:buChar char="Ø"/>
            </a:pPr>
            <a:r>
              <a:rPr lang="fr-FR" sz="2000" b="1" dirty="0"/>
              <a:t>+ 15% de hausse en moyenne sur les fournitures et les services extérieurs</a:t>
            </a:r>
          </a:p>
          <a:p>
            <a:pPr marL="666750" indent="-333375" algn="just">
              <a:buFont typeface="Wingdings" pitchFamily="2" charset="2"/>
              <a:buChar char="Ø"/>
            </a:pPr>
            <a:r>
              <a:rPr lang="fr-FR" sz="2000" dirty="0" err="1"/>
              <a:t>Etc</a:t>
            </a:r>
            <a:r>
              <a:rPr lang="fr-FR" sz="2000" dirty="0"/>
              <a:t>,</a:t>
            </a:r>
          </a:p>
        </p:txBody>
      </p:sp>
      <p:sp>
        <p:nvSpPr>
          <p:cNvPr id="2" name="ZoneTexte 1">
            <a:extLst>
              <a:ext uri="{FF2B5EF4-FFF2-40B4-BE49-F238E27FC236}">
                <a16:creationId xmlns:a16="http://schemas.microsoft.com/office/drawing/2014/main" id="{35EAA272-FB4E-6E1C-7A54-A62C8BBA5588}"/>
              </a:ext>
            </a:extLst>
          </p:cNvPr>
          <p:cNvSpPr txBox="1"/>
          <p:nvPr/>
        </p:nvSpPr>
        <p:spPr>
          <a:xfrm>
            <a:off x="983432" y="1268760"/>
            <a:ext cx="9911496" cy="584775"/>
          </a:xfrm>
          <a:prstGeom prst="rect">
            <a:avLst/>
          </a:prstGeom>
          <a:solidFill>
            <a:srgbClr val="FFC000"/>
          </a:solidFill>
          <a:ln>
            <a:solidFill>
              <a:schemeClr val="accent1"/>
            </a:solidFill>
          </a:ln>
        </p:spPr>
        <p:txBody>
          <a:bodyPr wrap="none" rtlCol="0">
            <a:spAutoFit/>
          </a:bodyPr>
          <a:lstStyle/>
          <a:p>
            <a:r>
              <a:rPr lang="fr-FR" sz="3200" b="1" dirty="0"/>
              <a:t>2023 : Un véritable séisme pour les finances communales</a:t>
            </a:r>
          </a:p>
        </p:txBody>
      </p:sp>
      <p:sp>
        <p:nvSpPr>
          <p:cNvPr id="4" name="ZoneTexte 3">
            <a:extLst>
              <a:ext uri="{FF2B5EF4-FFF2-40B4-BE49-F238E27FC236}">
                <a16:creationId xmlns:a16="http://schemas.microsoft.com/office/drawing/2014/main" id="{2DFB46C2-BCB5-3708-4248-03F4AE1C5D2D}"/>
              </a:ext>
            </a:extLst>
          </p:cNvPr>
          <p:cNvSpPr txBox="1"/>
          <p:nvPr/>
        </p:nvSpPr>
        <p:spPr>
          <a:xfrm>
            <a:off x="407368" y="1988840"/>
            <a:ext cx="11449272" cy="2616101"/>
          </a:xfrm>
          <a:prstGeom prst="rect">
            <a:avLst/>
          </a:prstGeom>
          <a:noFill/>
        </p:spPr>
        <p:txBody>
          <a:bodyPr wrap="square" rtlCol="0">
            <a:spAutoFit/>
          </a:bodyPr>
          <a:lstStyle/>
          <a:p>
            <a:endParaRPr lang="fr-FR" sz="1000" dirty="0"/>
          </a:p>
          <a:p>
            <a:pPr algn="just"/>
            <a:r>
              <a:rPr lang="fr-FR" sz="2200" dirty="0"/>
              <a:t>Les conséquences de la crise énergétique et économique consécutive aux bouleversements géopolitiques intervenus depuis le déclenchement de la guerre en Ukraine mettent plus que jamais les équilibres budgétaires sous tensions.</a:t>
            </a:r>
          </a:p>
          <a:p>
            <a:pPr algn="just"/>
            <a:endParaRPr lang="fr-FR" dirty="0"/>
          </a:p>
          <a:p>
            <a:pPr algn="just"/>
            <a:r>
              <a:rPr lang="fr-FR" sz="2200" b="1" dirty="0"/>
              <a:t>Malgré une gestion rigoureuse </a:t>
            </a:r>
            <a:r>
              <a:rPr lang="fr-FR" sz="2200" dirty="0"/>
              <a:t>(consommations énergétiques sous contrôle, non remplacement de certains agents, investissements strictement nécessaires, révision des tarifs...), les efforts entrepris ont été gommés par la hausse vertigineuse des prix  pour de nombreux postes incontournables :</a:t>
            </a:r>
            <a:endParaRPr lang="fr-FR" sz="1200" dirty="0"/>
          </a:p>
        </p:txBody>
      </p:sp>
    </p:spTree>
    <p:extLst>
      <p:ext uri="{BB962C8B-B14F-4D97-AF65-F5344CB8AC3E}">
        <p14:creationId xmlns:p14="http://schemas.microsoft.com/office/powerpoint/2010/main" val="219280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9536" y="116633"/>
            <a:ext cx="576064" cy="831611"/>
          </a:xfrm>
          <a:prstGeom prst="rect">
            <a:avLst/>
          </a:prstGeom>
        </p:spPr>
      </p:pic>
      <p:pic>
        <p:nvPicPr>
          <p:cNvPr id="9" name="Imag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6400" y="115788"/>
            <a:ext cx="576064" cy="831611"/>
          </a:xfrm>
          <a:prstGeom prst="rect">
            <a:avLst/>
          </a:prstGeom>
        </p:spPr>
      </p:pic>
      <p:pic>
        <p:nvPicPr>
          <p:cNvPr id="10" name="Imag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9753" y="203742"/>
            <a:ext cx="5172494" cy="655701"/>
          </a:xfrm>
          <a:prstGeom prst="rect">
            <a:avLst/>
          </a:prstGeom>
        </p:spPr>
      </p:pic>
      <p:pic>
        <p:nvPicPr>
          <p:cNvPr id="11" name="Image 10">
            <a:extLst>
              <a:ext uri="{FF2B5EF4-FFF2-40B4-BE49-F238E27FC236}">
                <a16:creationId xmlns:a16="http://schemas.microsoft.com/office/drawing/2014/main" id="{00D48531-1178-45D2-AFCC-DE1EF6C5C14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680" y="-27384"/>
            <a:ext cx="12192000" cy="1025574"/>
          </a:xfrm>
          <a:prstGeom prst="rect">
            <a:avLst/>
          </a:prstGeom>
        </p:spPr>
      </p:pic>
      <p:pic>
        <p:nvPicPr>
          <p:cNvPr id="14" name="Image 13">
            <a:extLst>
              <a:ext uri="{FF2B5EF4-FFF2-40B4-BE49-F238E27FC236}">
                <a16:creationId xmlns:a16="http://schemas.microsoft.com/office/drawing/2014/main" id="{489EAB21-6B67-48C7-A5C0-50CA929EACE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pic>
        <p:nvPicPr>
          <p:cNvPr id="13" name="Image 12">
            <a:extLst>
              <a:ext uri="{FF2B5EF4-FFF2-40B4-BE49-F238E27FC236}">
                <a16:creationId xmlns:a16="http://schemas.microsoft.com/office/drawing/2014/main" id="{BA1F51F5-2482-4F50-84D4-27698E3E523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graphicFrame>
        <p:nvGraphicFramePr>
          <p:cNvPr id="2" name="Tableau 1">
            <a:extLst>
              <a:ext uri="{FF2B5EF4-FFF2-40B4-BE49-F238E27FC236}">
                <a16:creationId xmlns:a16="http://schemas.microsoft.com/office/drawing/2014/main" id="{6A1FAF1E-8C34-FA9B-28E5-B334D6BA7758}"/>
              </a:ext>
            </a:extLst>
          </p:cNvPr>
          <p:cNvGraphicFramePr>
            <a:graphicFrameLocks noGrp="1"/>
          </p:cNvGraphicFramePr>
          <p:nvPr>
            <p:extLst>
              <p:ext uri="{D42A27DB-BD31-4B8C-83A1-F6EECF244321}">
                <p14:modId xmlns:p14="http://schemas.microsoft.com/office/powerpoint/2010/main" val="1278080934"/>
              </p:ext>
            </p:extLst>
          </p:nvPr>
        </p:nvGraphicFramePr>
        <p:xfrm>
          <a:off x="911424" y="1323601"/>
          <a:ext cx="10381019" cy="3328733"/>
        </p:xfrm>
        <a:graphic>
          <a:graphicData uri="http://schemas.openxmlformats.org/drawingml/2006/table">
            <a:tbl>
              <a:tblPr firstRow="1" bandRow="1">
                <a:tableStyleId>{5C22544A-7EE6-4342-B048-85BDC9FD1C3A}</a:tableStyleId>
              </a:tblPr>
              <a:tblGrid>
                <a:gridCol w="3672408">
                  <a:extLst>
                    <a:ext uri="{9D8B030D-6E8A-4147-A177-3AD203B41FA5}">
                      <a16:colId xmlns:a16="http://schemas.microsoft.com/office/drawing/2014/main" val="4069840863"/>
                    </a:ext>
                  </a:extLst>
                </a:gridCol>
                <a:gridCol w="1685629">
                  <a:extLst>
                    <a:ext uri="{9D8B030D-6E8A-4147-A177-3AD203B41FA5}">
                      <a16:colId xmlns:a16="http://schemas.microsoft.com/office/drawing/2014/main" val="1427837275"/>
                    </a:ext>
                  </a:extLst>
                </a:gridCol>
                <a:gridCol w="1500802">
                  <a:extLst>
                    <a:ext uri="{9D8B030D-6E8A-4147-A177-3AD203B41FA5}">
                      <a16:colId xmlns:a16="http://schemas.microsoft.com/office/drawing/2014/main" val="838017373"/>
                    </a:ext>
                  </a:extLst>
                </a:gridCol>
                <a:gridCol w="873562">
                  <a:extLst>
                    <a:ext uri="{9D8B030D-6E8A-4147-A177-3AD203B41FA5}">
                      <a16:colId xmlns:a16="http://schemas.microsoft.com/office/drawing/2014/main" val="949379050"/>
                    </a:ext>
                  </a:extLst>
                </a:gridCol>
                <a:gridCol w="1484623">
                  <a:extLst>
                    <a:ext uri="{9D8B030D-6E8A-4147-A177-3AD203B41FA5}">
                      <a16:colId xmlns:a16="http://schemas.microsoft.com/office/drawing/2014/main" val="2680829451"/>
                    </a:ext>
                  </a:extLst>
                </a:gridCol>
                <a:gridCol w="1163995">
                  <a:extLst>
                    <a:ext uri="{9D8B030D-6E8A-4147-A177-3AD203B41FA5}">
                      <a16:colId xmlns:a16="http://schemas.microsoft.com/office/drawing/2014/main" val="1343305152"/>
                    </a:ext>
                  </a:extLst>
                </a:gridCol>
              </a:tblGrid>
              <a:tr h="382949">
                <a:tc>
                  <a:txBody>
                    <a:bodyPr/>
                    <a:lstStyle/>
                    <a:p>
                      <a:r>
                        <a:rPr lang="fr-FR" dirty="0"/>
                        <a:t>Montants en K€</a:t>
                      </a:r>
                    </a:p>
                  </a:txBody>
                  <a:tcPr/>
                </a:tc>
                <a:tc>
                  <a:txBody>
                    <a:bodyPr/>
                    <a:lstStyle/>
                    <a:p>
                      <a:pPr algn="ctr"/>
                      <a:r>
                        <a:rPr lang="fr-FR" dirty="0"/>
                        <a:t>RÉALISÉ 2022</a:t>
                      </a:r>
                    </a:p>
                  </a:txBody>
                  <a:tcPr/>
                </a:tc>
                <a:tc>
                  <a:txBody>
                    <a:bodyPr/>
                    <a:lstStyle/>
                    <a:p>
                      <a:pPr algn="ctr"/>
                      <a:r>
                        <a:rPr lang="fr-FR" dirty="0"/>
                        <a:t>RÉALISÉ 2023</a:t>
                      </a:r>
                    </a:p>
                  </a:txBody>
                  <a:tcPr/>
                </a:tc>
                <a:tc>
                  <a:txBody>
                    <a:bodyPr/>
                    <a:lstStyle/>
                    <a:p>
                      <a:pPr algn="ctr"/>
                      <a:r>
                        <a:rPr lang="fr-FR" dirty="0">
                          <a:solidFill>
                            <a:srgbClr val="FFFF00"/>
                          </a:solidFill>
                        </a:rPr>
                        <a:t>%</a:t>
                      </a:r>
                    </a:p>
                  </a:txBody>
                  <a:tcPr/>
                </a:tc>
                <a:tc>
                  <a:txBody>
                    <a:bodyPr/>
                    <a:lstStyle/>
                    <a:p>
                      <a:pPr algn="ctr"/>
                      <a:r>
                        <a:rPr lang="fr-FR" dirty="0">
                          <a:solidFill>
                            <a:srgbClr val="FFFF00"/>
                          </a:solidFill>
                        </a:rPr>
                        <a:t>PRÉV. 2024</a:t>
                      </a:r>
                    </a:p>
                  </a:txBody>
                  <a:tcPr/>
                </a:tc>
                <a:tc>
                  <a:txBody>
                    <a:bodyPr/>
                    <a:lstStyle/>
                    <a:p>
                      <a:pPr algn="ctr"/>
                      <a:r>
                        <a:rPr lang="fr-FR" dirty="0">
                          <a:solidFill>
                            <a:srgbClr val="FFFF00"/>
                          </a:solidFill>
                        </a:rPr>
                        <a:t>%</a:t>
                      </a:r>
                    </a:p>
                  </a:txBody>
                  <a:tcPr/>
                </a:tc>
                <a:extLst>
                  <a:ext uri="{0D108BD9-81ED-4DB2-BD59-A6C34878D82A}">
                    <a16:rowId xmlns:a16="http://schemas.microsoft.com/office/drawing/2014/main" val="1568314540"/>
                  </a:ext>
                </a:extLst>
              </a:tr>
              <a:tr h="490964">
                <a:tc>
                  <a:txBody>
                    <a:bodyPr/>
                    <a:lstStyle/>
                    <a:p>
                      <a:endParaRPr lang="fr-FR" dirty="0"/>
                    </a:p>
                  </a:txBody>
                  <a:tcPr/>
                </a:tc>
                <a:tc>
                  <a:txBody>
                    <a:bodyPr/>
                    <a:lstStyle/>
                    <a:p>
                      <a:pPr algn="ct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2230242394"/>
                  </a:ext>
                </a:extLst>
              </a:tr>
              <a:tr h="4909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txBody>
                  <a:tcPr/>
                </a:tc>
                <a:tc>
                  <a:txBody>
                    <a:bodyPr/>
                    <a:lstStyle/>
                    <a:p>
                      <a:pPr algn="ctr"/>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a:p>
                  </a:txBody>
                  <a:tcPr/>
                </a:tc>
                <a:extLst>
                  <a:ext uri="{0D108BD9-81ED-4DB2-BD59-A6C34878D82A}">
                    <a16:rowId xmlns:a16="http://schemas.microsoft.com/office/drawing/2014/main" val="1754451319"/>
                  </a:ext>
                </a:extLst>
              </a:tr>
              <a:tr h="490964">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495387785"/>
                  </a:ext>
                </a:extLst>
              </a:tr>
              <a:tr h="490964">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549575404"/>
                  </a:ext>
                </a:extLst>
              </a:tr>
              <a:tr h="490964">
                <a:tc>
                  <a:txBody>
                    <a:bodyPr/>
                    <a:lstStyle/>
                    <a:p>
                      <a:endParaRPr lang="fr-FR" dirty="0"/>
                    </a:p>
                  </a:txBody>
                  <a:tcPr>
                    <a:solidFill>
                      <a:srgbClr val="FFC000"/>
                    </a:solidFill>
                  </a:tcPr>
                </a:tc>
                <a:tc>
                  <a:txBody>
                    <a:bodyPr/>
                    <a:lstStyle/>
                    <a:p>
                      <a:endParaRPr lang="fr-FR" dirty="0"/>
                    </a:p>
                  </a:txBody>
                  <a:tcPr>
                    <a:solidFill>
                      <a:srgbClr val="FFC000"/>
                    </a:solidFill>
                  </a:tcPr>
                </a:tc>
                <a:tc>
                  <a:txBody>
                    <a:bodyPr/>
                    <a:lstStyle/>
                    <a:p>
                      <a:endParaRPr lang="fr-FR" dirty="0"/>
                    </a:p>
                  </a:txBody>
                  <a:tcPr>
                    <a:solidFill>
                      <a:srgbClr val="FFC000"/>
                    </a:solidFill>
                  </a:tcPr>
                </a:tc>
                <a:tc>
                  <a:txBody>
                    <a:bodyPr/>
                    <a:lstStyle/>
                    <a:p>
                      <a:endParaRPr lang="fr-FR" dirty="0"/>
                    </a:p>
                  </a:txBody>
                  <a:tcPr>
                    <a:solidFill>
                      <a:srgbClr val="FFC000"/>
                    </a:solidFill>
                  </a:tcPr>
                </a:tc>
                <a:tc>
                  <a:txBody>
                    <a:bodyPr/>
                    <a:lstStyle/>
                    <a:p>
                      <a:endParaRPr lang="fr-FR"/>
                    </a:p>
                  </a:txBody>
                  <a:tcPr>
                    <a:solidFill>
                      <a:srgbClr val="FFC000"/>
                    </a:solidFill>
                  </a:tcPr>
                </a:tc>
                <a:tc>
                  <a:txBody>
                    <a:bodyPr/>
                    <a:lstStyle/>
                    <a:p>
                      <a:endParaRPr lang="fr-FR" dirty="0"/>
                    </a:p>
                  </a:txBody>
                  <a:tcPr>
                    <a:solidFill>
                      <a:srgbClr val="FFC000"/>
                    </a:solidFill>
                  </a:tcPr>
                </a:tc>
                <a:extLst>
                  <a:ext uri="{0D108BD9-81ED-4DB2-BD59-A6C34878D82A}">
                    <a16:rowId xmlns:a16="http://schemas.microsoft.com/office/drawing/2014/main" val="4243441976"/>
                  </a:ext>
                </a:extLst>
              </a:tr>
              <a:tr h="490964">
                <a:tc>
                  <a:txBody>
                    <a:bodyPr/>
                    <a:lstStyle/>
                    <a:p>
                      <a:endParaRPr lang="fr-FR" dirty="0"/>
                    </a:p>
                  </a:txBody>
                  <a:tcPr>
                    <a:solidFill>
                      <a:srgbClr val="FFFF00"/>
                    </a:solidFill>
                  </a:tcPr>
                </a:tc>
                <a:tc>
                  <a:txBody>
                    <a:bodyPr/>
                    <a:lstStyle/>
                    <a:p>
                      <a:endParaRPr lang="fr-FR" dirty="0"/>
                    </a:p>
                  </a:txBody>
                  <a:tcPr>
                    <a:solidFill>
                      <a:srgbClr val="FFFF00"/>
                    </a:solidFill>
                  </a:tcPr>
                </a:tc>
                <a:tc>
                  <a:txBody>
                    <a:bodyPr/>
                    <a:lstStyle/>
                    <a:p>
                      <a:endParaRPr lang="fr-FR" dirty="0"/>
                    </a:p>
                  </a:txBody>
                  <a:tcPr>
                    <a:solidFill>
                      <a:srgbClr val="FFFF00"/>
                    </a:solidFill>
                  </a:tcPr>
                </a:tc>
                <a:tc>
                  <a:txBody>
                    <a:bodyPr/>
                    <a:lstStyle/>
                    <a:p>
                      <a:endParaRPr lang="fr-FR" dirty="0"/>
                    </a:p>
                  </a:txBody>
                  <a:tcPr>
                    <a:solidFill>
                      <a:srgbClr val="FFFF00"/>
                    </a:solidFill>
                  </a:tcPr>
                </a:tc>
                <a:tc>
                  <a:txBody>
                    <a:bodyPr/>
                    <a:lstStyle/>
                    <a:p>
                      <a:endParaRPr lang="fr-FR" dirty="0"/>
                    </a:p>
                  </a:txBody>
                  <a:tcPr>
                    <a:solidFill>
                      <a:srgbClr val="FFFF00"/>
                    </a:solidFill>
                  </a:tcPr>
                </a:tc>
                <a:tc>
                  <a:txBody>
                    <a:bodyPr/>
                    <a:lstStyle/>
                    <a:p>
                      <a:endParaRPr lang="fr-FR" dirty="0"/>
                    </a:p>
                  </a:txBody>
                  <a:tcPr>
                    <a:solidFill>
                      <a:srgbClr val="FFFF00"/>
                    </a:solidFill>
                  </a:tcPr>
                </a:tc>
                <a:extLst>
                  <a:ext uri="{0D108BD9-81ED-4DB2-BD59-A6C34878D82A}">
                    <a16:rowId xmlns:a16="http://schemas.microsoft.com/office/drawing/2014/main" val="2555100761"/>
                  </a:ext>
                </a:extLst>
              </a:tr>
            </a:tbl>
          </a:graphicData>
        </a:graphic>
      </p:graphicFrame>
      <p:sp>
        <p:nvSpPr>
          <p:cNvPr id="3" name="ZoneTexte 2">
            <a:extLst>
              <a:ext uri="{FF2B5EF4-FFF2-40B4-BE49-F238E27FC236}">
                <a16:creationId xmlns:a16="http://schemas.microsoft.com/office/drawing/2014/main" id="{53D28AEF-B015-7CE0-BE6C-25E430F3D873}"/>
              </a:ext>
            </a:extLst>
          </p:cNvPr>
          <p:cNvSpPr txBox="1"/>
          <p:nvPr/>
        </p:nvSpPr>
        <p:spPr>
          <a:xfrm>
            <a:off x="1019436" y="1756451"/>
            <a:ext cx="11089232" cy="400110"/>
          </a:xfrm>
          <a:prstGeom prst="rect">
            <a:avLst/>
          </a:prstGeom>
          <a:noFill/>
        </p:spPr>
        <p:txBody>
          <a:bodyPr wrap="square" rtlCol="0">
            <a:spAutoFit/>
          </a:bodyPr>
          <a:lstStyle/>
          <a:p>
            <a:pPr>
              <a:tabLst>
                <a:tab pos="4130675" algn="l"/>
                <a:tab pos="5643563" algn="l"/>
                <a:tab pos="6837363" algn="l"/>
                <a:tab pos="8080375" algn="l"/>
                <a:tab pos="9236075" algn="l"/>
              </a:tabLst>
            </a:pPr>
            <a:r>
              <a:rPr lang="fr-FR" sz="2000" dirty="0"/>
              <a:t>11 – Charges à caractère général	2 835	3 776         	</a:t>
            </a:r>
            <a:r>
              <a:rPr lang="fr-FR" sz="2000" dirty="0">
                <a:solidFill>
                  <a:srgbClr val="FF0000"/>
                </a:solidFill>
              </a:rPr>
              <a:t>+</a:t>
            </a:r>
            <a:r>
              <a:rPr lang="fr-FR" dirty="0">
                <a:solidFill>
                  <a:srgbClr val="FF0000"/>
                </a:solidFill>
              </a:rPr>
              <a:t>33%</a:t>
            </a:r>
            <a:r>
              <a:rPr lang="fr-FR" sz="2000" dirty="0"/>
              <a:t>	4 014	</a:t>
            </a:r>
            <a:r>
              <a:rPr lang="fr-FR" sz="2000" dirty="0">
                <a:solidFill>
                  <a:srgbClr val="FF0000"/>
                </a:solidFill>
              </a:rPr>
              <a:t>+6,2%</a:t>
            </a:r>
          </a:p>
        </p:txBody>
      </p:sp>
      <p:sp>
        <p:nvSpPr>
          <p:cNvPr id="4" name="ZoneTexte 3">
            <a:extLst>
              <a:ext uri="{FF2B5EF4-FFF2-40B4-BE49-F238E27FC236}">
                <a16:creationId xmlns:a16="http://schemas.microsoft.com/office/drawing/2014/main" id="{F28EB7AA-5702-49D9-E00A-BED4B7EB7369}"/>
              </a:ext>
            </a:extLst>
          </p:cNvPr>
          <p:cNvSpPr txBox="1"/>
          <p:nvPr/>
        </p:nvSpPr>
        <p:spPr>
          <a:xfrm>
            <a:off x="1019436" y="2260507"/>
            <a:ext cx="10837204" cy="400110"/>
          </a:xfrm>
          <a:prstGeom prst="rect">
            <a:avLst/>
          </a:prstGeom>
          <a:noFill/>
        </p:spPr>
        <p:txBody>
          <a:bodyPr wrap="square" rtlCol="0">
            <a:spAutoFit/>
          </a:bodyPr>
          <a:lstStyle/>
          <a:p>
            <a:pPr>
              <a:tabLst>
                <a:tab pos="4130675" algn="l"/>
                <a:tab pos="5681663" algn="l"/>
                <a:tab pos="6746875" algn="l"/>
                <a:tab pos="8132763" algn="l"/>
                <a:tab pos="9236075" algn="l"/>
              </a:tabLst>
            </a:pPr>
            <a:r>
              <a:rPr lang="fr-FR" sz="2000" dirty="0"/>
              <a:t>12 – Charges de personnel	5 772	5 892	</a:t>
            </a:r>
            <a:r>
              <a:rPr lang="fr-FR" sz="2000" dirty="0">
                <a:solidFill>
                  <a:schemeClr val="bg2">
                    <a:lumMod val="25000"/>
                  </a:schemeClr>
                </a:solidFill>
              </a:rPr>
              <a:t> +</a:t>
            </a:r>
            <a:r>
              <a:rPr lang="fr-FR" dirty="0">
                <a:solidFill>
                  <a:schemeClr val="bg2">
                    <a:lumMod val="25000"/>
                  </a:schemeClr>
                </a:solidFill>
              </a:rPr>
              <a:t>2,1%</a:t>
            </a:r>
            <a:r>
              <a:rPr lang="fr-FR" sz="2000" dirty="0"/>
              <a:t>	6 203	</a:t>
            </a:r>
            <a:r>
              <a:rPr lang="fr-FR" sz="2000" dirty="0">
                <a:solidFill>
                  <a:srgbClr val="FF0000"/>
                </a:solidFill>
              </a:rPr>
              <a:t>+5,3%</a:t>
            </a:r>
          </a:p>
        </p:txBody>
      </p:sp>
      <p:sp>
        <p:nvSpPr>
          <p:cNvPr id="15" name="ZoneTexte 14">
            <a:extLst>
              <a:ext uri="{FF2B5EF4-FFF2-40B4-BE49-F238E27FC236}">
                <a16:creationId xmlns:a16="http://schemas.microsoft.com/office/drawing/2014/main" id="{1C41E897-6E28-C822-2880-CCB42293EF7D}"/>
              </a:ext>
            </a:extLst>
          </p:cNvPr>
          <p:cNvSpPr txBox="1"/>
          <p:nvPr/>
        </p:nvSpPr>
        <p:spPr>
          <a:xfrm>
            <a:off x="1019436" y="2764563"/>
            <a:ext cx="11089232" cy="400110"/>
          </a:xfrm>
          <a:prstGeom prst="rect">
            <a:avLst/>
          </a:prstGeom>
          <a:noFill/>
        </p:spPr>
        <p:txBody>
          <a:bodyPr wrap="square" rtlCol="0">
            <a:spAutoFit/>
          </a:bodyPr>
          <a:lstStyle/>
          <a:p>
            <a:pPr>
              <a:tabLst>
                <a:tab pos="4130675" algn="l"/>
                <a:tab pos="5681663" algn="l"/>
                <a:tab pos="6746875" algn="l"/>
                <a:tab pos="8170863" algn="l"/>
                <a:tab pos="9236075" algn="l"/>
              </a:tabLst>
            </a:pPr>
            <a:r>
              <a:rPr lang="fr-FR" sz="2000" dirty="0"/>
              <a:t>65 – Autres charges de gestion	2 324	2 253	 </a:t>
            </a:r>
            <a:r>
              <a:rPr lang="fr-FR" sz="2000" dirty="0">
                <a:solidFill>
                  <a:schemeClr val="bg2">
                    <a:lumMod val="25000"/>
                  </a:schemeClr>
                </a:solidFill>
              </a:rPr>
              <a:t>-3,0%</a:t>
            </a:r>
            <a:r>
              <a:rPr lang="fr-FR" sz="2000" dirty="0"/>
              <a:t>	2 273	</a:t>
            </a:r>
            <a:r>
              <a:rPr lang="fr-FR" sz="2000" dirty="0">
                <a:solidFill>
                  <a:srgbClr val="FF0000"/>
                </a:solidFill>
              </a:rPr>
              <a:t>+0,8%</a:t>
            </a:r>
          </a:p>
        </p:txBody>
      </p:sp>
      <p:sp>
        <p:nvSpPr>
          <p:cNvPr id="25" name="ZoneTexte 24">
            <a:extLst>
              <a:ext uri="{FF2B5EF4-FFF2-40B4-BE49-F238E27FC236}">
                <a16:creationId xmlns:a16="http://schemas.microsoft.com/office/drawing/2014/main" id="{34E3A5D0-AFEF-5AA8-69C6-D97CCA5AD259}"/>
              </a:ext>
            </a:extLst>
          </p:cNvPr>
          <p:cNvSpPr txBox="1"/>
          <p:nvPr/>
        </p:nvSpPr>
        <p:spPr>
          <a:xfrm>
            <a:off x="1019436" y="3268619"/>
            <a:ext cx="11089232" cy="400110"/>
          </a:xfrm>
          <a:prstGeom prst="rect">
            <a:avLst/>
          </a:prstGeom>
          <a:noFill/>
        </p:spPr>
        <p:txBody>
          <a:bodyPr wrap="square" rtlCol="0">
            <a:spAutoFit/>
          </a:bodyPr>
          <a:lstStyle/>
          <a:p>
            <a:pPr>
              <a:tabLst>
                <a:tab pos="4130675" algn="l"/>
                <a:tab pos="5721350" algn="l"/>
                <a:tab pos="6746875" algn="l"/>
                <a:tab pos="8170863" algn="l"/>
                <a:tab pos="9107488" algn="l"/>
              </a:tabLst>
            </a:pPr>
            <a:r>
              <a:rPr lang="fr-FR" sz="2000" dirty="0"/>
              <a:t>66 – Charges financières	   144	   168 	</a:t>
            </a:r>
            <a:r>
              <a:rPr lang="fr-FR" dirty="0">
                <a:solidFill>
                  <a:schemeClr val="bg2">
                    <a:lumMod val="25000"/>
                  </a:schemeClr>
                </a:solidFill>
              </a:rPr>
              <a:t>+16,7%</a:t>
            </a:r>
            <a:r>
              <a:rPr lang="fr-FR" sz="2000" dirty="0"/>
              <a:t>	   183	   </a:t>
            </a:r>
            <a:r>
              <a:rPr lang="fr-FR" sz="2000" dirty="0">
                <a:solidFill>
                  <a:srgbClr val="FF0000"/>
                </a:solidFill>
              </a:rPr>
              <a:t>+8,9%</a:t>
            </a:r>
          </a:p>
        </p:txBody>
      </p:sp>
      <p:sp>
        <p:nvSpPr>
          <p:cNvPr id="31" name="ZoneTexte 30">
            <a:extLst>
              <a:ext uri="{FF2B5EF4-FFF2-40B4-BE49-F238E27FC236}">
                <a16:creationId xmlns:a16="http://schemas.microsoft.com/office/drawing/2014/main" id="{68EE94C9-AA89-AE87-CEB2-48D1CF8DE0CE}"/>
              </a:ext>
            </a:extLst>
          </p:cNvPr>
          <p:cNvSpPr txBox="1"/>
          <p:nvPr/>
        </p:nvSpPr>
        <p:spPr>
          <a:xfrm>
            <a:off x="1019436" y="3700667"/>
            <a:ext cx="11089232" cy="400110"/>
          </a:xfrm>
          <a:prstGeom prst="rect">
            <a:avLst/>
          </a:prstGeom>
          <a:noFill/>
        </p:spPr>
        <p:txBody>
          <a:bodyPr wrap="square" rtlCol="0">
            <a:spAutoFit/>
          </a:bodyPr>
          <a:lstStyle/>
          <a:p>
            <a:pPr>
              <a:tabLst>
                <a:tab pos="4040188" algn="l"/>
                <a:tab pos="5592763" algn="l"/>
                <a:tab pos="5643563" algn="l"/>
                <a:tab pos="6797675" algn="l"/>
                <a:tab pos="8042275" algn="l"/>
                <a:tab pos="9504363" algn="l"/>
              </a:tabLst>
            </a:pPr>
            <a:r>
              <a:rPr lang="fr-FR" sz="2000" dirty="0"/>
              <a:t>                  </a:t>
            </a:r>
            <a:r>
              <a:rPr lang="fr-FR" sz="2000" b="1" dirty="0"/>
              <a:t>TOTAL</a:t>
            </a:r>
            <a:r>
              <a:rPr lang="fr-FR" sz="2000" dirty="0"/>
              <a:t>	</a:t>
            </a:r>
            <a:r>
              <a:rPr lang="fr-FR" sz="2000" b="1" dirty="0"/>
              <a:t>11 075	12 090		12 673	</a:t>
            </a:r>
          </a:p>
        </p:txBody>
      </p:sp>
      <p:sp>
        <p:nvSpPr>
          <p:cNvPr id="32" name="ZoneTexte 31">
            <a:extLst>
              <a:ext uri="{FF2B5EF4-FFF2-40B4-BE49-F238E27FC236}">
                <a16:creationId xmlns:a16="http://schemas.microsoft.com/office/drawing/2014/main" id="{F9B94930-CE1D-5DB0-EE9E-3F7125CC0587}"/>
              </a:ext>
            </a:extLst>
          </p:cNvPr>
          <p:cNvSpPr txBox="1"/>
          <p:nvPr/>
        </p:nvSpPr>
        <p:spPr>
          <a:xfrm>
            <a:off x="1019436" y="4204723"/>
            <a:ext cx="11089232" cy="400110"/>
          </a:xfrm>
          <a:prstGeom prst="rect">
            <a:avLst/>
          </a:prstGeom>
          <a:noFill/>
        </p:spPr>
        <p:txBody>
          <a:bodyPr wrap="square" rtlCol="0">
            <a:spAutoFit/>
          </a:bodyPr>
          <a:lstStyle/>
          <a:p>
            <a:pPr>
              <a:tabLst>
                <a:tab pos="4130675" algn="l"/>
                <a:tab pos="5721350" algn="l"/>
                <a:tab pos="7054850" algn="l"/>
                <a:tab pos="8042275" algn="l"/>
                <a:tab pos="9504363" algn="l"/>
                <a:tab pos="9632950" algn="l"/>
              </a:tabLst>
            </a:pPr>
            <a:r>
              <a:rPr lang="fr-FR" sz="2000" dirty="0"/>
              <a:t>             </a:t>
            </a:r>
            <a:r>
              <a:rPr lang="fr-FR" sz="2000" b="1" dirty="0">
                <a:solidFill>
                  <a:srgbClr val="FF0000"/>
                </a:solidFill>
              </a:rPr>
              <a:t>Variation (n-1)	  1,0%	+ 9,2%		 + 4,8%	</a:t>
            </a:r>
          </a:p>
        </p:txBody>
      </p:sp>
      <p:sp>
        <p:nvSpPr>
          <p:cNvPr id="5" name="ZoneTexte 4">
            <a:extLst>
              <a:ext uri="{FF2B5EF4-FFF2-40B4-BE49-F238E27FC236}">
                <a16:creationId xmlns:a16="http://schemas.microsoft.com/office/drawing/2014/main" id="{BA183D17-DC29-74A6-F83F-14EE48DBD953}"/>
              </a:ext>
            </a:extLst>
          </p:cNvPr>
          <p:cNvSpPr txBox="1"/>
          <p:nvPr/>
        </p:nvSpPr>
        <p:spPr>
          <a:xfrm>
            <a:off x="539518" y="5036983"/>
            <a:ext cx="10381018" cy="1569660"/>
          </a:xfrm>
          <a:prstGeom prst="rect">
            <a:avLst/>
          </a:prstGeom>
          <a:noFill/>
        </p:spPr>
        <p:txBody>
          <a:bodyPr wrap="square" rtlCol="0">
            <a:spAutoFit/>
          </a:bodyPr>
          <a:lstStyle/>
          <a:p>
            <a:pPr algn="ctr"/>
            <a:r>
              <a:rPr lang="fr-FR" sz="2400" dirty="0"/>
              <a:t>Pour 2023, le ROB prévoyait une hausse de 12,4% -- &gt; Réalisé : + 9,2%</a:t>
            </a:r>
          </a:p>
          <a:p>
            <a:pPr algn="ctr"/>
            <a:r>
              <a:rPr lang="fr-FR" sz="2400" b="1" dirty="0"/>
              <a:t>Pour 2024 : + 4,8%  avec un effectif intégrant l’ensemble des postes indispensables aux services.</a:t>
            </a:r>
          </a:p>
          <a:p>
            <a:pPr algn="ctr"/>
            <a:endParaRPr lang="fr-FR" sz="2400" dirty="0"/>
          </a:p>
        </p:txBody>
      </p:sp>
      <p:sp>
        <p:nvSpPr>
          <p:cNvPr id="6" name="AutoShape 3">
            <a:extLst>
              <a:ext uri="{FF2B5EF4-FFF2-40B4-BE49-F238E27FC236}">
                <a16:creationId xmlns:a16="http://schemas.microsoft.com/office/drawing/2014/main" id="{17099EBB-1647-023B-D694-AA1B9FA3B957}"/>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Les Dépenses de Fonctionnement</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3759133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31A2434-F2FD-49AF-F61E-436AD95BA4F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16320"/>
            <a:ext cx="12241360" cy="1029726"/>
          </a:xfrm>
          <a:prstGeom prst="rect">
            <a:avLst/>
          </a:prstGeom>
        </p:spPr>
      </p:pic>
      <p:pic>
        <p:nvPicPr>
          <p:cNvPr id="4" name="Image 3">
            <a:extLst>
              <a:ext uri="{FF2B5EF4-FFF2-40B4-BE49-F238E27FC236}">
                <a16:creationId xmlns:a16="http://schemas.microsoft.com/office/drawing/2014/main" id="{96581150-8DCC-4201-961D-08DF225C35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pic>
        <p:nvPicPr>
          <p:cNvPr id="14" name="Image 13">
            <a:extLst>
              <a:ext uri="{FF2B5EF4-FFF2-40B4-BE49-F238E27FC236}">
                <a16:creationId xmlns:a16="http://schemas.microsoft.com/office/drawing/2014/main" id="{489EAB21-6B67-48C7-A5C0-50CA929EAC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sp>
        <p:nvSpPr>
          <p:cNvPr id="12" name="AutoShape 3">
            <a:extLst>
              <a:ext uri="{FF2B5EF4-FFF2-40B4-BE49-F238E27FC236}">
                <a16:creationId xmlns:a16="http://schemas.microsoft.com/office/drawing/2014/main" id="{FE4AE6D6-441C-454A-B002-77FC0D564501}"/>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L’investissement</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sp>
        <p:nvSpPr>
          <p:cNvPr id="2" name="ZoneTexte 1">
            <a:extLst>
              <a:ext uri="{FF2B5EF4-FFF2-40B4-BE49-F238E27FC236}">
                <a16:creationId xmlns:a16="http://schemas.microsoft.com/office/drawing/2014/main" id="{D7C31A28-7DF8-2870-4154-1328B0F8450E}"/>
              </a:ext>
            </a:extLst>
          </p:cNvPr>
          <p:cNvSpPr txBox="1"/>
          <p:nvPr/>
        </p:nvSpPr>
        <p:spPr>
          <a:xfrm>
            <a:off x="676869" y="1670605"/>
            <a:ext cx="10675715" cy="3908762"/>
          </a:xfrm>
          <a:prstGeom prst="rect">
            <a:avLst/>
          </a:prstGeom>
          <a:noFill/>
        </p:spPr>
        <p:txBody>
          <a:bodyPr wrap="square" rtlCol="0">
            <a:spAutoFit/>
          </a:bodyPr>
          <a:lstStyle/>
          <a:p>
            <a:pPr algn="just">
              <a:spcBef>
                <a:spcPts val="600"/>
              </a:spcBef>
              <a:spcAft>
                <a:spcPts val="600"/>
              </a:spcAft>
            </a:pPr>
            <a:r>
              <a:rPr lang="fr-FR" sz="2200" b="1" dirty="0">
                <a:effectLst/>
                <a:latin typeface="Calibri" panose="020F0502020204030204" pitchFamily="34" charset="0"/>
                <a:ea typeface="Calibri" panose="020F0502020204030204" pitchFamily="34" charset="0"/>
                <a:cs typeface="Times New Roman" panose="02020603050405020304" pitchFamily="18" charset="0"/>
              </a:rPr>
              <a:t>La situation financière de la commune, l’évolution des coûts de l’énergie et les enjeux environnementaux, imposent de revoir le programme d’investissement prévisionnel annoncé début d’année 2023</a:t>
            </a:r>
            <a:r>
              <a:rPr lang="fr-FR" sz="2200" b="1" dirty="0">
                <a:latin typeface="Calibri" panose="020F0502020204030204" pitchFamily="34" charset="0"/>
                <a:ea typeface="Calibri" panose="020F0502020204030204" pitchFamily="34" charset="0"/>
                <a:cs typeface="Times New Roman" panose="02020603050405020304" pitchFamily="18" charset="0"/>
              </a:rPr>
              <a:t>.</a:t>
            </a:r>
          </a:p>
          <a:p>
            <a:pPr algn="just">
              <a:spcBef>
                <a:spcPts val="600"/>
              </a:spcBef>
              <a:spcAft>
                <a:spcPts val="600"/>
              </a:spcAft>
            </a:pPr>
            <a:endParaRPr lang="fr-FR" sz="2200" dirty="0">
              <a:effectLst/>
            </a:endParaRPr>
          </a:p>
          <a:p>
            <a:pPr algn="just">
              <a:spcBef>
                <a:spcPts val="600"/>
              </a:spcBef>
              <a:spcAft>
                <a:spcPts val="600"/>
              </a:spcAft>
            </a:pPr>
            <a:r>
              <a:rPr lang="fr-FR" sz="2200" b="1" dirty="0">
                <a:effectLst/>
                <a:latin typeface="Calibri" panose="020F0502020204030204" pitchFamily="34" charset="0"/>
                <a:ea typeface="Calibri" panose="020F0502020204030204" pitchFamily="34" charset="0"/>
                <a:cs typeface="Times New Roman" panose="02020603050405020304" pitchFamily="18" charset="0"/>
              </a:rPr>
              <a:t>Pour 2024, la Ville a recentré ses projets d’investissement autour de trois axes prioritaires </a:t>
            </a:r>
            <a:r>
              <a:rPr lang="fr-FR" sz="2200" dirty="0">
                <a:effectLst/>
                <a:latin typeface="Calibri" panose="020F0502020204030204" pitchFamily="34" charset="0"/>
                <a:ea typeface="Calibri" panose="020F0502020204030204" pitchFamily="34" charset="0"/>
                <a:cs typeface="Times New Roman" panose="02020603050405020304" pitchFamily="18" charset="0"/>
              </a:rPr>
              <a:t>:</a:t>
            </a:r>
          </a:p>
          <a:p>
            <a:pPr marL="342900" indent="-342900" algn="just">
              <a:spcBef>
                <a:spcPts val="600"/>
              </a:spcBef>
              <a:spcAft>
                <a:spcPts val="600"/>
              </a:spcAft>
              <a:buFont typeface="Wingdings" pitchFamily="2" charset="2"/>
              <a:buChar char="Ø"/>
            </a:pPr>
            <a:r>
              <a:rPr lang="fr-FR" sz="2200" dirty="0">
                <a:effectLst/>
                <a:latin typeface="Calibri" panose="020F0502020204030204" pitchFamily="34" charset="0"/>
                <a:ea typeface="Calibri" panose="020F0502020204030204" pitchFamily="34" charset="0"/>
                <a:cs typeface="Times New Roman" panose="02020603050405020304" pitchFamily="18" charset="0"/>
              </a:rPr>
              <a:t>La restructuration et le réaménagement du patrimoine bâti (dispersé et énergivore),</a:t>
            </a:r>
          </a:p>
          <a:p>
            <a:pPr marL="342900" indent="-342900" algn="just">
              <a:spcBef>
                <a:spcPts val="600"/>
              </a:spcBef>
              <a:spcAft>
                <a:spcPts val="600"/>
              </a:spcAft>
              <a:buFont typeface="Wingdings" pitchFamily="2" charset="2"/>
              <a:buChar char="Ø"/>
            </a:pPr>
            <a:r>
              <a:rPr lang="fr-FR" sz="2200" dirty="0">
                <a:effectLst/>
                <a:latin typeface="Calibri" panose="020F0502020204030204" pitchFamily="34" charset="0"/>
                <a:ea typeface="Calibri" panose="020F0502020204030204" pitchFamily="34" charset="0"/>
                <a:cs typeface="Times New Roman" panose="02020603050405020304" pitchFamily="18" charset="0"/>
              </a:rPr>
              <a:t>Les économies d’énergie,</a:t>
            </a:r>
          </a:p>
          <a:p>
            <a:pPr marL="342900" indent="-342900" algn="just">
              <a:spcBef>
                <a:spcPts val="600"/>
              </a:spcBef>
              <a:spcAft>
                <a:spcPts val="600"/>
              </a:spcAft>
              <a:buFont typeface="Wingdings" pitchFamily="2" charset="2"/>
              <a:buChar char="Ø"/>
            </a:pPr>
            <a:r>
              <a:rPr lang="fr-FR" sz="2200" dirty="0">
                <a:effectLst/>
                <a:latin typeface="Calibri" panose="020F0502020204030204" pitchFamily="34" charset="0"/>
                <a:ea typeface="Calibri" panose="020F0502020204030204" pitchFamily="34" charset="0"/>
                <a:cs typeface="Times New Roman" panose="02020603050405020304" pitchFamily="18" charset="0"/>
              </a:rPr>
              <a:t>L‘amélioration de la sécurité des voiries publiques.</a:t>
            </a:r>
          </a:p>
        </p:txBody>
      </p:sp>
    </p:spTree>
    <p:extLst>
      <p:ext uri="{BB962C8B-B14F-4D97-AF65-F5344CB8AC3E}">
        <p14:creationId xmlns:p14="http://schemas.microsoft.com/office/powerpoint/2010/main" val="1384043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EB505-AA60-87A7-7CDC-CBE751930FD0}"/>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E2E69ADA-DAEE-C911-28BA-FD83F05CB8F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16320"/>
            <a:ext cx="12241360" cy="1029726"/>
          </a:xfrm>
          <a:prstGeom prst="rect">
            <a:avLst/>
          </a:prstGeom>
        </p:spPr>
      </p:pic>
      <p:pic>
        <p:nvPicPr>
          <p:cNvPr id="4" name="Image 3">
            <a:extLst>
              <a:ext uri="{FF2B5EF4-FFF2-40B4-BE49-F238E27FC236}">
                <a16:creationId xmlns:a16="http://schemas.microsoft.com/office/drawing/2014/main" id="{B1DD961A-5813-C48E-5992-D872B371B3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pic>
        <p:nvPicPr>
          <p:cNvPr id="14" name="Image 13">
            <a:extLst>
              <a:ext uri="{FF2B5EF4-FFF2-40B4-BE49-F238E27FC236}">
                <a16:creationId xmlns:a16="http://schemas.microsoft.com/office/drawing/2014/main" id="{8E1C1E85-12C0-23F2-EBF7-9E7B023546C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sp>
        <p:nvSpPr>
          <p:cNvPr id="12" name="AutoShape 3">
            <a:extLst>
              <a:ext uri="{FF2B5EF4-FFF2-40B4-BE49-F238E27FC236}">
                <a16:creationId xmlns:a16="http://schemas.microsoft.com/office/drawing/2014/main" id="{B88AAC7D-130E-2456-27D3-A460D0361359}"/>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L’investissement</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sp>
        <p:nvSpPr>
          <p:cNvPr id="8" name="ZoneTexte 7">
            <a:extLst>
              <a:ext uri="{FF2B5EF4-FFF2-40B4-BE49-F238E27FC236}">
                <a16:creationId xmlns:a16="http://schemas.microsoft.com/office/drawing/2014/main" id="{CDCFAEA5-C5B0-89D0-DFB8-2A266041870C}"/>
              </a:ext>
            </a:extLst>
          </p:cNvPr>
          <p:cNvSpPr txBox="1"/>
          <p:nvPr/>
        </p:nvSpPr>
        <p:spPr>
          <a:xfrm>
            <a:off x="407368" y="1300698"/>
            <a:ext cx="6265572" cy="400110"/>
          </a:xfrm>
          <a:prstGeom prst="rect">
            <a:avLst/>
          </a:prstGeom>
          <a:noFill/>
        </p:spPr>
        <p:txBody>
          <a:bodyPr wrap="square">
            <a:sp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Le programme de travaux (principales opérations) </a:t>
            </a:r>
            <a:endParaRPr lang="fr-FR" sz="2000" dirty="0"/>
          </a:p>
        </p:txBody>
      </p:sp>
      <p:pic>
        <p:nvPicPr>
          <p:cNvPr id="5" name="Image 4">
            <a:extLst>
              <a:ext uri="{FF2B5EF4-FFF2-40B4-BE49-F238E27FC236}">
                <a16:creationId xmlns:a16="http://schemas.microsoft.com/office/drawing/2014/main" id="{2603C2CC-8177-29D6-5BB0-317419A43D29}"/>
              </a:ext>
            </a:extLst>
          </p:cNvPr>
          <p:cNvPicPr>
            <a:picLocks noChangeAspect="1"/>
          </p:cNvPicPr>
          <p:nvPr/>
        </p:nvPicPr>
        <p:blipFill>
          <a:blip r:embed="rId5"/>
          <a:stretch>
            <a:fillRect/>
          </a:stretch>
        </p:blipFill>
        <p:spPr>
          <a:xfrm>
            <a:off x="-168696" y="1484784"/>
            <a:ext cx="11737304" cy="5818706"/>
          </a:xfrm>
          <a:prstGeom prst="rect">
            <a:avLst/>
          </a:prstGeom>
        </p:spPr>
      </p:pic>
    </p:spTree>
    <p:extLst>
      <p:ext uri="{BB962C8B-B14F-4D97-AF65-F5344CB8AC3E}">
        <p14:creationId xmlns:p14="http://schemas.microsoft.com/office/powerpoint/2010/main" val="224046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458D4-9AE6-71AA-EBEC-DCBD3BD0D2D3}"/>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E8A34C55-BDFE-EC8D-37FB-B22D02E64F3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16320"/>
            <a:ext cx="12241360" cy="1029726"/>
          </a:xfrm>
          <a:prstGeom prst="rect">
            <a:avLst/>
          </a:prstGeom>
        </p:spPr>
      </p:pic>
      <p:pic>
        <p:nvPicPr>
          <p:cNvPr id="4" name="Image 3">
            <a:extLst>
              <a:ext uri="{FF2B5EF4-FFF2-40B4-BE49-F238E27FC236}">
                <a16:creationId xmlns:a16="http://schemas.microsoft.com/office/drawing/2014/main" id="{9357A21D-7754-CE80-F4FB-4073F1BC2E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pic>
        <p:nvPicPr>
          <p:cNvPr id="14" name="Image 13">
            <a:extLst>
              <a:ext uri="{FF2B5EF4-FFF2-40B4-BE49-F238E27FC236}">
                <a16:creationId xmlns:a16="http://schemas.microsoft.com/office/drawing/2014/main" id="{2D1DDA7D-90FF-BDF0-036D-F0F3DC2955F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sp>
        <p:nvSpPr>
          <p:cNvPr id="12" name="AutoShape 3">
            <a:extLst>
              <a:ext uri="{FF2B5EF4-FFF2-40B4-BE49-F238E27FC236}">
                <a16:creationId xmlns:a16="http://schemas.microsoft.com/office/drawing/2014/main" id="{41EBB147-8744-E1B5-9125-66AFCA8377B1}"/>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L’investissement</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sp>
        <p:nvSpPr>
          <p:cNvPr id="15" name="ZoneTexte 14">
            <a:extLst>
              <a:ext uri="{FF2B5EF4-FFF2-40B4-BE49-F238E27FC236}">
                <a16:creationId xmlns:a16="http://schemas.microsoft.com/office/drawing/2014/main" id="{F62CE19B-2006-B102-247E-46E6EEDA117C}"/>
              </a:ext>
            </a:extLst>
          </p:cNvPr>
          <p:cNvSpPr txBox="1"/>
          <p:nvPr/>
        </p:nvSpPr>
        <p:spPr>
          <a:xfrm>
            <a:off x="407368" y="1196752"/>
            <a:ext cx="6233374" cy="400110"/>
          </a:xfrm>
          <a:prstGeom prst="rect">
            <a:avLst/>
          </a:prstGeom>
          <a:noFill/>
        </p:spPr>
        <p:txBody>
          <a:bodyPr wrap="square">
            <a:sp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Les principales acquisitions en informatique</a:t>
            </a:r>
            <a:r>
              <a:rPr lang="fr-FR" sz="2000" dirty="0">
                <a:effectLst/>
              </a:rPr>
              <a:t> </a:t>
            </a:r>
            <a:endParaRPr lang="fr-FR" sz="2000" dirty="0"/>
          </a:p>
        </p:txBody>
      </p:sp>
      <p:sp>
        <p:nvSpPr>
          <p:cNvPr id="19" name="ZoneTexte 18">
            <a:extLst>
              <a:ext uri="{FF2B5EF4-FFF2-40B4-BE49-F238E27FC236}">
                <a16:creationId xmlns:a16="http://schemas.microsoft.com/office/drawing/2014/main" id="{7E3A6ABC-0227-FFF5-733F-10D0A2BBC691}"/>
              </a:ext>
            </a:extLst>
          </p:cNvPr>
          <p:cNvSpPr txBox="1"/>
          <p:nvPr/>
        </p:nvSpPr>
        <p:spPr>
          <a:xfrm>
            <a:off x="407368" y="3604954"/>
            <a:ext cx="6233374" cy="400110"/>
          </a:xfrm>
          <a:prstGeom prst="rect">
            <a:avLst/>
          </a:prstGeom>
          <a:noFill/>
        </p:spPr>
        <p:txBody>
          <a:bodyPr wrap="square">
            <a:sp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Les principaux investissements en matière d’urbanisme</a:t>
            </a:r>
            <a:endParaRPr lang="fr-FR" sz="2000" dirty="0"/>
          </a:p>
        </p:txBody>
      </p:sp>
      <p:pic>
        <p:nvPicPr>
          <p:cNvPr id="21" name="Image 20">
            <a:extLst>
              <a:ext uri="{FF2B5EF4-FFF2-40B4-BE49-F238E27FC236}">
                <a16:creationId xmlns:a16="http://schemas.microsoft.com/office/drawing/2014/main" id="{40422DF0-84D7-9BDF-033A-84EBF0E9466D}"/>
              </a:ext>
            </a:extLst>
          </p:cNvPr>
          <p:cNvPicPr>
            <a:picLocks noChangeAspect="1"/>
          </p:cNvPicPr>
          <p:nvPr/>
        </p:nvPicPr>
        <p:blipFill>
          <a:blip r:embed="rId5"/>
          <a:stretch>
            <a:fillRect/>
          </a:stretch>
        </p:blipFill>
        <p:spPr>
          <a:xfrm>
            <a:off x="-240539" y="4042753"/>
            <a:ext cx="11593288" cy="3058655"/>
          </a:xfrm>
          <a:prstGeom prst="rect">
            <a:avLst/>
          </a:prstGeom>
        </p:spPr>
      </p:pic>
      <p:pic>
        <p:nvPicPr>
          <p:cNvPr id="9" name="Image 8">
            <a:extLst>
              <a:ext uri="{FF2B5EF4-FFF2-40B4-BE49-F238E27FC236}">
                <a16:creationId xmlns:a16="http://schemas.microsoft.com/office/drawing/2014/main" id="{D8CB90E8-FE41-492F-20FC-4293F5C7C9CB}"/>
              </a:ext>
            </a:extLst>
          </p:cNvPr>
          <p:cNvPicPr>
            <a:picLocks noChangeAspect="1"/>
          </p:cNvPicPr>
          <p:nvPr/>
        </p:nvPicPr>
        <p:blipFill>
          <a:blip r:embed="rId6"/>
          <a:stretch>
            <a:fillRect/>
          </a:stretch>
        </p:blipFill>
        <p:spPr>
          <a:xfrm>
            <a:off x="335360" y="1556792"/>
            <a:ext cx="11178009" cy="1923098"/>
          </a:xfrm>
          <a:prstGeom prst="rect">
            <a:avLst/>
          </a:prstGeom>
        </p:spPr>
      </p:pic>
    </p:spTree>
    <p:extLst>
      <p:ext uri="{BB962C8B-B14F-4D97-AF65-F5344CB8AC3E}">
        <p14:creationId xmlns:p14="http://schemas.microsoft.com/office/powerpoint/2010/main" val="863699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CA58D59-434B-D4B4-D7ED-F62BD66CEB4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16320"/>
            <a:ext cx="12241360" cy="1029726"/>
          </a:xfrm>
          <a:prstGeom prst="rect">
            <a:avLst/>
          </a:prstGeom>
        </p:spPr>
      </p:pic>
      <p:sp>
        <p:nvSpPr>
          <p:cNvPr id="12" name="AutoShape 3">
            <a:extLst>
              <a:ext uri="{FF2B5EF4-FFF2-40B4-BE49-F238E27FC236}">
                <a16:creationId xmlns:a16="http://schemas.microsoft.com/office/drawing/2014/main" id="{FE4AE6D6-441C-454A-B002-77FC0D564501}"/>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Les recettes d’investissement</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pic>
        <p:nvPicPr>
          <p:cNvPr id="4" name="Image 3">
            <a:extLst>
              <a:ext uri="{FF2B5EF4-FFF2-40B4-BE49-F238E27FC236}">
                <a16:creationId xmlns:a16="http://schemas.microsoft.com/office/drawing/2014/main" id="{EEBA16AA-13D6-0BF6-410D-122ECA32A8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pic>
        <p:nvPicPr>
          <p:cNvPr id="14" name="Image 13">
            <a:extLst>
              <a:ext uri="{FF2B5EF4-FFF2-40B4-BE49-F238E27FC236}">
                <a16:creationId xmlns:a16="http://schemas.microsoft.com/office/drawing/2014/main" id="{489EAB21-6B67-48C7-A5C0-50CA929EAC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pic>
        <p:nvPicPr>
          <p:cNvPr id="7" name="Image 6">
            <a:extLst>
              <a:ext uri="{FF2B5EF4-FFF2-40B4-BE49-F238E27FC236}">
                <a16:creationId xmlns:a16="http://schemas.microsoft.com/office/drawing/2014/main" id="{61D95F8A-FF26-424F-48FB-02C359A3C286}"/>
              </a:ext>
            </a:extLst>
          </p:cNvPr>
          <p:cNvPicPr>
            <a:picLocks noChangeAspect="1"/>
          </p:cNvPicPr>
          <p:nvPr/>
        </p:nvPicPr>
        <p:blipFill>
          <a:blip r:embed="rId5"/>
          <a:stretch>
            <a:fillRect/>
          </a:stretch>
        </p:blipFill>
        <p:spPr>
          <a:xfrm>
            <a:off x="-3436" y="598531"/>
            <a:ext cx="11910709" cy="3912457"/>
          </a:xfrm>
          <a:prstGeom prst="rect">
            <a:avLst/>
          </a:prstGeom>
        </p:spPr>
      </p:pic>
      <p:pic>
        <p:nvPicPr>
          <p:cNvPr id="5" name="Image 4">
            <a:extLst>
              <a:ext uri="{FF2B5EF4-FFF2-40B4-BE49-F238E27FC236}">
                <a16:creationId xmlns:a16="http://schemas.microsoft.com/office/drawing/2014/main" id="{9FF934D3-29E2-A387-70A0-6032AE2AE9FA}"/>
              </a:ext>
            </a:extLst>
          </p:cNvPr>
          <p:cNvPicPr>
            <a:picLocks noChangeAspect="1"/>
          </p:cNvPicPr>
          <p:nvPr/>
        </p:nvPicPr>
        <p:blipFill>
          <a:blip r:embed="rId6"/>
          <a:stretch>
            <a:fillRect/>
          </a:stretch>
        </p:blipFill>
        <p:spPr>
          <a:xfrm>
            <a:off x="583453" y="4293096"/>
            <a:ext cx="10988031" cy="1717568"/>
          </a:xfrm>
          <a:prstGeom prst="rect">
            <a:avLst/>
          </a:prstGeom>
        </p:spPr>
      </p:pic>
    </p:spTree>
    <p:extLst>
      <p:ext uri="{BB962C8B-B14F-4D97-AF65-F5344CB8AC3E}">
        <p14:creationId xmlns:p14="http://schemas.microsoft.com/office/powerpoint/2010/main" val="2718835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4E839334-7794-FF05-829A-94E909F8DED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16320"/>
            <a:ext cx="12241360" cy="1029726"/>
          </a:xfrm>
          <a:prstGeom prst="rect">
            <a:avLst/>
          </a:prstGeom>
        </p:spPr>
      </p:pic>
      <p:sp>
        <p:nvSpPr>
          <p:cNvPr id="12" name="AutoShape 3">
            <a:extLst>
              <a:ext uri="{FF2B5EF4-FFF2-40B4-BE49-F238E27FC236}">
                <a16:creationId xmlns:a16="http://schemas.microsoft.com/office/drawing/2014/main" id="{FE4AE6D6-441C-454A-B002-77FC0D564501}"/>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Les dépenses d’investissement</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pic>
        <p:nvPicPr>
          <p:cNvPr id="3" name="Image 2">
            <a:extLst>
              <a:ext uri="{FF2B5EF4-FFF2-40B4-BE49-F238E27FC236}">
                <a16:creationId xmlns:a16="http://schemas.microsoft.com/office/drawing/2014/main" id="{AF64DA8C-7470-4ACB-017F-15CFFDDE61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pic>
        <p:nvPicPr>
          <p:cNvPr id="14" name="Image 13">
            <a:extLst>
              <a:ext uri="{FF2B5EF4-FFF2-40B4-BE49-F238E27FC236}">
                <a16:creationId xmlns:a16="http://schemas.microsoft.com/office/drawing/2014/main" id="{489EAB21-6B67-48C7-A5C0-50CA929EAC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pic>
        <p:nvPicPr>
          <p:cNvPr id="5" name="Image 4">
            <a:extLst>
              <a:ext uri="{FF2B5EF4-FFF2-40B4-BE49-F238E27FC236}">
                <a16:creationId xmlns:a16="http://schemas.microsoft.com/office/drawing/2014/main" id="{794E6002-A1C8-6EFF-C8C3-5F290A832D28}"/>
              </a:ext>
            </a:extLst>
          </p:cNvPr>
          <p:cNvPicPr>
            <a:picLocks noChangeAspect="1"/>
          </p:cNvPicPr>
          <p:nvPr/>
        </p:nvPicPr>
        <p:blipFill>
          <a:blip r:embed="rId5"/>
          <a:stretch>
            <a:fillRect/>
          </a:stretch>
        </p:blipFill>
        <p:spPr>
          <a:xfrm>
            <a:off x="47328" y="1491986"/>
            <a:ext cx="11785093" cy="4529302"/>
          </a:xfrm>
          <a:prstGeom prst="rect">
            <a:avLst/>
          </a:prstGeom>
        </p:spPr>
      </p:pic>
      <p:sp>
        <p:nvSpPr>
          <p:cNvPr id="6" name="ZoneTexte 5">
            <a:extLst>
              <a:ext uri="{FF2B5EF4-FFF2-40B4-BE49-F238E27FC236}">
                <a16:creationId xmlns:a16="http://schemas.microsoft.com/office/drawing/2014/main" id="{41CE3709-9BB5-17D5-C88C-0450D59A6DD6}"/>
              </a:ext>
            </a:extLst>
          </p:cNvPr>
          <p:cNvSpPr txBox="1"/>
          <p:nvPr/>
        </p:nvSpPr>
        <p:spPr>
          <a:xfrm>
            <a:off x="659395" y="5780712"/>
            <a:ext cx="11173025" cy="456600"/>
          </a:xfrm>
          <a:prstGeom prst="rect">
            <a:avLst/>
          </a:prstGeom>
          <a:noFill/>
        </p:spPr>
        <p:txBody>
          <a:bodyPr wrap="square" rtlCol="0">
            <a:spAutoFit/>
          </a:bodyPr>
          <a:lstStyle/>
          <a:p>
            <a:pPr marR="449580" algn="ctr">
              <a:lnSpc>
                <a:spcPct val="115000"/>
              </a:lnSpc>
              <a:spcBef>
                <a:spcPts val="600"/>
              </a:spcBef>
              <a:spcAft>
                <a:spcPts val="800"/>
              </a:spcAft>
            </a:pPr>
            <a:r>
              <a:rPr lang="fr-FR" sz="2200" b="1" dirty="0">
                <a:solidFill>
                  <a:srgbClr val="0070C0"/>
                </a:solidFill>
                <a:latin typeface="Calibri" panose="020F0502020204030204" pitchFamily="34" charset="0"/>
                <a:ea typeface="Calibri" panose="020F0502020204030204" pitchFamily="34" charset="0"/>
                <a:cs typeface="Calibri" panose="020F0502020204030204" pitchFamily="34" charset="0"/>
              </a:rPr>
              <a:t>RESTES A RÉALISER : 580 K€ </a:t>
            </a:r>
            <a:r>
              <a:rPr lang="fr-FR" sz="2200" b="1" dirty="0">
                <a:solidFill>
                  <a:srgbClr val="0070C0"/>
                </a:solidFill>
                <a:latin typeface="Calibri" panose="020F0502020204030204" pitchFamily="34" charset="0"/>
                <a:ea typeface="Calibri" panose="020F0502020204030204" pitchFamily="34" charset="0"/>
                <a:cs typeface="Calibri" panose="020F0502020204030204" pitchFamily="34" charset="0"/>
                <a:sym typeface="Wingdings" pitchFamily="2" charset="2"/>
              </a:rPr>
              <a:t> Dépenses d’investissement prévisionnelles 2024 : 3 307 K€</a:t>
            </a:r>
            <a:endParaRPr lang="fr-FR" sz="2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471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9536" y="116633"/>
            <a:ext cx="576064" cy="831611"/>
          </a:xfrm>
          <a:prstGeom prst="rect">
            <a:avLst/>
          </a:prstGeom>
        </p:spPr>
      </p:pic>
      <p:pic>
        <p:nvPicPr>
          <p:cNvPr id="9" name="Imag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6400" y="115788"/>
            <a:ext cx="576064" cy="831611"/>
          </a:xfrm>
          <a:prstGeom prst="rect">
            <a:avLst/>
          </a:prstGeom>
        </p:spPr>
      </p:pic>
      <p:pic>
        <p:nvPicPr>
          <p:cNvPr id="10" name="Imag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9753" y="203742"/>
            <a:ext cx="5172494" cy="655701"/>
          </a:xfrm>
          <a:prstGeom prst="rect">
            <a:avLst/>
          </a:prstGeom>
        </p:spPr>
      </p:pic>
      <p:pic>
        <p:nvPicPr>
          <p:cNvPr id="11" name="Image 10">
            <a:extLst>
              <a:ext uri="{FF2B5EF4-FFF2-40B4-BE49-F238E27FC236}">
                <a16:creationId xmlns:a16="http://schemas.microsoft.com/office/drawing/2014/main" id="{00D48531-1178-45D2-AFCC-DE1EF6C5C14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680" y="-27384"/>
            <a:ext cx="12192000" cy="1025574"/>
          </a:xfrm>
          <a:prstGeom prst="rect">
            <a:avLst/>
          </a:prstGeom>
        </p:spPr>
      </p:pic>
      <p:pic>
        <p:nvPicPr>
          <p:cNvPr id="14" name="Image 13">
            <a:extLst>
              <a:ext uri="{FF2B5EF4-FFF2-40B4-BE49-F238E27FC236}">
                <a16:creationId xmlns:a16="http://schemas.microsoft.com/office/drawing/2014/main" id="{489EAB21-6B67-48C7-A5C0-50CA929EACE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sp>
        <p:nvSpPr>
          <p:cNvPr id="12" name="AutoShape 3">
            <a:extLst>
              <a:ext uri="{FF2B5EF4-FFF2-40B4-BE49-F238E27FC236}">
                <a16:creationId xmlns:a16="http://schemas.microsoft.com/office/drawing/2014/main" id="{FE4AE6D6-441C-454A-B002-77FC0D564501}"/>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Plan pluriannuel d’investissement</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pic>
        <p:nvPicPr>
          <p:cNvPr id="13" name="Image 12">
            <a:extLst>
              <a:ext uri="{FF2B5EF4-FFF2-40B4-BE49-F238E27FC236}">
                <a16:creationId xmlns:a16="http://schemas.microsoft.com/office/drawing/2014/main" id="{BA1F51F5-2482-4F50-84D4-27698E3E523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pic>
        <p:nvPicPr>
          <p:cNvPr id="2" name="Image 1">
            <a:extLst>
              <a:ext uri="{FF2B5EF4-FFF2-40B4-BE49-F238E27FC236}">
                <a16:creationId xmlns:a16="http://schemas.microsoft.com/office/drawing/2014/main" id="{3130AFCD-41ED-A5F3-9B27-00A5E4432158}"/>
              </a:ext>
            </a:extLst>
          </p:cNvPr>
          <p:cNvPicPr>
            <a:picLocks noChangeAspect="1"/>
          </p:cNvPicPr>
          <p:nvPr/>
        </p:nvPicPr>
        <p:blipFill>
          <a:blip r:embed="rId7"/>
          <a:stretch>
            <a:fillRect/>
          </a:stretch>
        </p:blipFill>
        <p:spPr>
          <a:xfrm>
            <a:off x="767408" y="1090571"/>
            <a:ext cx="10297144" cy="6068743"/>
          </a:xfrm>
          <a:prstGeom prst="rect">
            <a:avLst/>
          </a:prstGeom>
        </p:spPr>
      </p:pic>
    </p:spTree>
    <p:extLst>
      <p:ext uri="{BB962C8B-B14F-4D97-AF65-F5344CB8AC3E}">
        <p14:creationId xmlns:p14="http://schemas.microsoft.com/office/powerpoint/2010/main" val="1755049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1B37A65F-1E9A-AF68-C378-9327DC8413D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16320"/>
            <a:ext cx="12241360" cy="1029726"/>
          </a:xfrm>
          <a:prstGeom prst="rect">
            <a:avLst/>
          </a:prstGeom>
        </p:spPr>
      </p:pic>
      <p:pic>
        <p:nvPicPr>
          <p:cNvPr id="6" name="Image 5">
            <a:extLst>
              <a:ext uri="{FF2B5EF4-FFF2-40B4-BE49-F238E27FC236}">
                <a16:creationId xmlns:a16="http://schemas.microsoft.com/office/drawing/2014/main" id="{6FAAA013-6251-DDD5-0E6F-CD1E0079F4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pic>
        <p:nvPicPr>
          <p:cNvPr id="14" name="Image 13">
            <a:extLst>
              <a:ext uri="{FF2B5EF4-FFF2-40B4-BE49-F238E27FC236}">
                <a16:creationId xmlns:a16="http://schemas.microsoft.com/office/drawing/2014/main" id="{489EAB21-6B67-48C7-A5C0-50CA929EAC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sp>
        <p:nvSpPr>
          <p:cNvPr id="12" name="AutoShape 3">
            <a:extLst>
              <a:ext uri="{FF2B5EF4-FFF2-40B4-BE49-F238E27FC236}">
                <a16:creationId xmlns:a16="http://schemas.microsoft.com/office/drawing/2014/main" id="{FE4AE6D6-441C-454A-B002-77FC0D564501}"/>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La Dette</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pic>
        <p:nvPicPr>
          <p:cNvPr id="8" name="Image 7">
            <a:extLst>
              <a:ext uri="{FF2B5EF4-FFF2-40B4-BE49-F238E27FC236}">
                <a16:creationId xmlns:a16="http://schemas.microsoft.com/office/drawing/2014/main" id="{AF588997-73A3-74EA-4FE9-BCF442D88291}"/>
              </a:ext>
            </a:extLst>
          </p:cNvPr>
          <p:cNvPicPr>
            <a:picLocks noChangeAspect="1"/>
          </p:cNvPicPr>
          <p:nvPr/>
        </p:nvPicPr>
        <p:blipFill>
          <a:blip r:embed="rId5"/>
          <a:stretch>
            <a:fillRect/>
          </a:stretch>
        </p:blipFill>
        <p:spPr>
          <a:xfrm>
            <a:off x="551384" y="1484784"/>
            <a:ext cx="11233246" cy="4680520"/>
          </a:xfrm>
          <a:prstGeom prst="rect">
            <a:avLst/>
          </a:prstGeom>
        </p:spPr>
      </p:pic>
    </p:spTree>
    <p:extLst>
      <p:ext uri="{BB962C8B-B14F-4D97-AF65-F5344CB8AC3E}">
        <p14:creationId xmlns:p14="http://schemas.microsoft.com/office/powerpoint/2010/main" val="2666230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12ED7-E632-B7A2-0B9B-55E2AC24598E}"/>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96802216-654E-DA51-44AA-E873683AB5A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16320"/>
            <a:ext cx="12241360" cy="1029726"/>
          </a:xfrm>
          <a:prstGeom prst="rect">
            <a:avLst/>
          </a:prstGeom>
        </p:spPr>
      </p:pic>
      <p:pic>
        <p:nvPicPr>
          <p:cNvPr id="6" name="Image 5">
            <a:extLst>
              <a:ext uri="{FF2B5EF4-FFF2-40B4-BE49-F238E27FC236}">
                <a16:creationId xmlns:a16="http://schemas.microsoft.com/office/drawing/2014/main" id="{B8582D23-F711-649C-3CAE-5727DD44AE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pic>
        <p:nvPicPr>
          <p:cNvPr id="14" name="Image 13">
            <a:extLst>
              <a:ext uri="{FF2B5EF4-FFF2-40B4-BE49-F238E27FC236}">
                <a16:creationId xmlns:a16="http://schemas.microsoft.com/office/drawing/2014/main" id="{592ECBCB-2371-29FC-5CAE-1FC37563BD9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sp>
        <p:nvSpPr>
          <p:cNvPr id="12" name="AutoShape 3">
            <a:extLst>
              <a:ext uri="{FF2B5EF4-FFF2-40B4-BE49-F238E27FC236}">
                <a16:creationId xmlns:a16="http://schemas.microsoft.com/office/drawing/2014/main" id="{02B8020E-6A63-1D5E-92D8-385674C5F77D}"/>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La Dette</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sp>
        <p:nvSpPr>
          <p:cNvPr id="2" name="ZoneTexte 1">
            <a:extLst>
              <a:ext uri="{FF2B5EF4-FFF2-40B4-BE49-F238E27FC236}">
                <a16:creationId xmlns:a16="http://schemas.microsoft.com/office/drawing/2014/main" id="{49A1F7B1-25FB-4A89-6EDD-0F8C566428B3}"/>
              </a:ext>
            </a:extLst>
          </p:cNvPr>
          <p:cNvSpPr txBox="1"/>
          <p:nvPr/>
        </p:nvSpPr>
        <p:spPr>
          <a:xfrm>
            <a:off x="2423592" y="2852936"/>
            <a:ext cx="7297062" cy="677108"/>
          </a:xfrm>
          <a:prstGeom prst="rect">
            <a:avLst/>
          </a:prstGeom>
          <a:noFill/>
        </p:spPr>
        <p:txBody>
          <a:bodyPr wrap="none" rtlCol="0">
            <a:spAutoFit/>
          </a:bodyPr>
          <a:lstStyle/>
          <a:p>
            <a:r>
              <a:rPr lang="fr-FR" sz="2000" b="1" dirty="0"/>
              <a:t>355 €/habitant fin 2023                                    310 €/habitant fin 2024</a:t>
            </a:r>
          </a:p>
          <a:p>
            <a:pPr algn="ctr"/>
            <a:r>
              <a:rPr lang="fr-FR" b="1" dirty="0">
                <a:solidFill>
                  <a:schemeClr val="tx2">
                    <a:lumMod val="60000"/>
                    <a:lumOff val="40000"/>
                  </a:schemeClr>
                </a:solidFill>
              </a:rPr>
              <a:t>Communes de 5 à 10 000 habitants Ile de France : 696 €/habitant (2021)</a:t>
            </a:r>
          </a:p>
        </p:txBody>
      </p:sp>
      <p:pic>
        <p:nvPicPr>
          <p:cNvPr id="9" name="Image 8">
            <a:extLst>
              <a:ext uri="{FF2B5EF4-FFF2-40B4-BE49-F238E27FC236}">
                <a16:creationId xmlns:a16="http://schemas.microsoft.com/office/drawing/2014/main" id="{7D43CC0F-2A81-1899-2DBF-4AFD4AC26881}"/>
              </a:ext>
            </a:extLst>
          </p:cNvPr>
          <p:cNvPicPr>
            <a:picLocks noChangeAspect="1"/>
          </p:cNvPicPr>
          <p:nvPr/>
        </p:nvPicPr>
        <p:blipFill>
          <a:blip r:embed="rId5"/>
          <a:stretch>
            <a:fillRect/>
          </a:stretch>
        </p:blipFill>
        <p:spPr>
          <a:xfrm>
            <a:off x="1383004" y="1484784"/>
            <a:ext cx="9378238" cy="1625826"/>
          </a:xfrm>
          <a:prstGeom prst="rect">
            <a:avLst/>
          </a:prstGeom>
        </p:spPr>
      </p:pic>
      <p:graphicFrame>
        <p:nvGraphicFramePr>
          <p:cNvPr id="3" name="Tableau 2">
            <a:extLst>
              <a:ext uri="{FF2B5EF4-FFF2-40B4-BE49-F238E27FC236}">
                <a16:creationId xmlns:a16="http://schemas.microsoft.com/office/drawing/2014/main" id="{30BA0418-0B67-34F7-10B2-DC50CBD1B932}"/>
              </a:ext>
            </a:extLst>
          </p:cNvPr>
          <p:cNvGraphicFramePr>
            <a:graphicFrameLocks noGrp="1"/>
          </p:cNvGraphicFramePr>
          <p:nvPr>
            <p:extLst>
              <p:ext uri="{D42A27DB-BD31-4B8C-83A1-F6EECF244321}">
                <p14:modId xmlns:p14="http://schemas.microsoft.com/office/powerpoint/2010/main" val="3362693249"/>
              </p:ext>
            </p:extLst>
          </p:nvPr>
        </p:nvGraphicFramePr>
        <p:xfrm>
          <a:off x="263352" y="3980324"/>
          <a:ext cx="11449271" cy="1855841"/>
        </p:xfrm>
        <a:graphic>
          <a:graphicData uri="http://schemas.openxmlformats.org/drawingml/2006/table">
            <a:tbl>
              <a:tblPr firstRow="1" bandRow="1">
                <a:tableStyleId>{5C22544A-7EE6-4342-B048-85BDC9FD1C3A}</a:tableStyleId>
              </a:tblPr>
              <a:tblGrid>
                <a:gridCol w="1858648">
                  <a:extLst>
                    <a:ext uri="{9D8B030D-6E8A-4147-A177-3AD203B41FA5}">
                      <a16:colId xmlns:a16="http://schemas.microsoft.com/office/drawing/2014/main" val="4069840863"/>
                    </a:ext>
                  </a:extLst>
                </a:gridCol>
                <a:gridCol w="1263881">
                  <a:extLst>
                    <a:ext uri="{9D8B030D-6E8A-4147-A177-3AD203B41FA5}">
                      <a16:colId xmlns:a16="http://schemas.microsoft.com/office/drawing/2014/main" val="3332040946"/>
                    </a:ext>
                  </a:extLst>
                </a:gridCol>
                <a:gridCol w="817806">
                  <a:extLst>
                    <a:ext uri="{9D8B030D-6E8A-4147-A177-3AD203B41FA5}">
                      <a16:colId xmlns:a16="http://schemas.microsoft.com/office/drawing/2014/main" val="1427837275"/>
                    </a:ext>
                  </a:extLst>
                </a:gridCol>
                <a:gridCol w="1189534">
                  <a:extLst>
                    <a:ext uri="{9D8B030D-6E8A-4147-A177-3AD203B41FA5}">
                      <a16:colId xmlns:a16="http://schemas.microsoft.com/office/drawing/2014/main" val="838017373"/>
                    </a:ext>
                  </a:extLst>
                </a:gridCol>
                <a:gridCol w="1709957">
                  <a:extLst>
                    <a:ext uri="{9D8B030D-6E8A-4147-A177-3AD203B41FA5}">
                      <a16:colId xmlns:a16="http://schemas.microsoft.com/office/drawing/2014/main" val="949379050"/>
                    </a:ext>
                  </a:extLst>
                </a:gridCol>
                <a:gridCol w="1657118">
                  <a:extLst>
                    <a:ext uri="{9D8B030D-6E8A-4147-A177-3AD203B41FA5}">
                      <a16:colId xmlns:a16="http://schemas.microsoft.com/office/drawing/2014/main" val="2680829451"/>
                    </a:ext>
                  </a:extLst>
                </a:gridCol>
                <a:gridCol w="2952327">
                  <a:extLst>
                    <a:ext uri="{9D8B030D-6E8A-4147-A177-3AD203B41FA5}">
                      <a16:colId xmlns:a16="http://schemas.microsoft.com/office/drawing/2014/main" val="1343305152"/>
                    </a:ext>
                  </a:extLst>
                </a:gridCol>
              </a:tblGrid>
              <a:tr h="382949">
                <a:tc>
                  <a:txBody>
                    <a:bodyPr/>
                    <a:lstStyle/>
                    <a:p>
                      <a:r>
                        <a:rPr lang="fr-FR" dirty="0"/>
                        <a:t>Montant du prêt</a:t>
                      </a:r>
                    </a:p>
                  </a:txBody>
                  <a:tcPr>
                    <a:solidFill>
                      <a:srgbClr val="FF2D01"/>
                    </a:solidFill>
                  </a:tcPr>
                </a:tc>
                <a:tc>
                  <a:txBody>
                    <a:bodyPr/>
                    <a:lstStyle/>
                    <a:p>
                      <a:r>
                        <a:rPr lang="fr-FR" dirty="0"/>
                        <a:t>Organisme</a:t>
                      </a:r>
                    </a:p>
                  </a:txBody>
                  <a:tcPr>
                    <a:solidFill>
                      <a:srgbClr val="FF2D01"/>
                    </a:solidFill>
                  </a:tcPr>
                </a:tc>
                <a:tc>
                  <a:txBody>
                    <a:bodyPr/>
                    <a:lstStyle/>
                    <a:p>
                      <a:pPr algn="ctr"/>
                      <a:r>
                        <a:rPr lang="fr-FR" dirty="0"/>
                        <a:t>Durée</a:t>
                      </a:r>
                    </a:p>
                  </a:txBody>
                  <a:tcPr>
                    <a:solidFill>
                      <a:srgbClr val="FF2D01"/>
                    </a:solidFill>
                  </a:tcPr>
                </a:tc>
                <a:tc>
                  <a:txBody>
                    <a:bodyPr/>
                    <a:lstStyle/>
                    <a:p>
                      <a:pPr algn="ctr"/>
                      <a:r>
                        <a:rPr lang="fr-FR" dirty="0">
                          <a:solidFill>
                            <a:srgbClr val="FFFF00"/>
                          </a:solidFill>
                        </a:rPr>
                        <a:t>Echéance</a:t>
                      </a:r>
                    </a:p>
                  </a:txBody>
                  <a:tcPr>
                    <a:solidFill>
                      <a:srgbClr val="FF2D01"/>
                    </a:solidFill>
                  </a:tcPr>
                </a:tc>
                <a:tc>
                  <a:txBody>
                    <a:bodyPr/>
                    <a:lstStyle/>
                    <a:p>
                      <a:pPr algn="ctr"/>
                      <a:r>
                        <a:rPr lang="fr-FR" dirty="0">
                          <a:solidFill>
                            <a:srgbClr val="FFFF00"/>
                          </a:solidFill>
                        </a:rPr>
                        <a:t>KRD 1</a:t>
                      </a:r>
                      <a:r>
                        <a:rPr lang="fr-FR" baseline="30000" dirty="0">
                          <a:solidFill>
                            <a:srgbClr val="FFFF00"/>
                          </a:solidFill>
                        </a:rPr>
                        <a:t>er</a:t>
                      </a:r>
                      <a:r>
                        <a:rPr lang="fr-FR" dirty="0">
                          <a:solidFill>
                            <a:srgbClr val="FFFF00"/>
                          </a:solidFill>
                        </a:rPr>
                        <a:t>  Jan. 24</a:t>
                      </a:r>
                    </a:p>
                  </a:txBody>
                  <a:tcPr>
                    <a:solidFill>
                      <a:srgbClr val="FF2D01"/>
                    </a:solidFill>
                  </a:tcPr>
                </a:tc>
                <a:tc>
                  <a:txBody>
                    <a:bodyPr/>
                    <a:lstStyle/>
                    <a:p>
                      <a:pPr algn="ctr"/>
                      <a:r>
                        <a:rPr lang="fr-FR" dirty="0">
                          <a:solidFill>
                            <a:srgbClr val="FFFF00"/>
                          </a:solidFill>
                        </a:rPr>
                        <a:t>Échéance 2024</a:t>
                      </a:r>
                    </a:p>
                  </a:txBody>
                  <a:tcPr>
                    <a:solidFill>
                      <a:srgbClr val="FF2D01"/>
                    </a:solidFill>
                  </a:tcPr>
                </a:tc>
                <a:tc>
                  <a:txBody>
                    <a:bodyPr/>
                    <a:lstStyle/>
                    <a:p>
                      <a:pPr algn="ctr"/>
                      <a:r>
                        <a:rPr lang="fr-FR" dirty="0">
                          <a:solidFill>
                            <a:srgbClr val="FFFF00"/>
                          </a:solidFill>
                        </a:rPr>
                        <a:t>Taux</a:t>
                      </a:r>
                    </a:p>
                  </a:txBody>
                  <a:tcPr>
                    <a:solidFill>
                      <a:srgbClr val="FF2D01"/>
                    </a:solidFill>
                  </a:tcPr>
                </a:tc>
                <a:extLst>
                  <a:ext uri="{0D108BD9-81ED-4DB2-BD59-A6C34878D82A}">
                    <a16:rowId xmlns:a16="http://schemas.microsoft.com/office/drawing/2014/main" val="1568314540"/>
                  </a:ext>
                </a:extLst>
              </a:tr>
              <a:tr h="490964">
                <a:tc>
                  <a:txBody>
                    <a:bodyPr/>
                    <a:lstStyle/>
                    <a:p>
                      <a:pPr algn="ctr"/>
                      <a:r>
                        <a:rPr lang="fr-FR" dirty="0"/>
                        <a:t>2 995 956 €</a:t>
                      </a:r>
                    </a:p>
                  </a:txBody>
                  <a:tcPr/>
                </a:tc>
                <a:tc>
                  <a:txBody>
                    <a:bodyPr/>
                    <a:lstStyle/>
                    <a:p>
                      <a:pPr algn="ctr"/>
                      <a:r>
                        <a:rPr lang="fr-FR" dirty="0"/>
                        <a:t>CE</a:t>
                      </a:r>
                    </a:p>
                  </a:txBody>
                  <a:tcPr/>
                </a:tc>
                <a:tc>
                  <a:txBody>
                    <a:bodyPr/>
                    <a:lstStyle/>
                    <a:p>
                      <a:pPr algn="ctr"/>
                      <a:r>
                        <a:rPr lang="fr-FR" dirty="0"/>
                        <a:t>21 ans</a:t>
                      </a:r>
                    </a:p>
                  </a:txBody>
                  <a:tcPr/>
                </a:tc>
                <a:tc>
                  <a:txBody>
                    <a:bodyPr/>
                    <a:lstStyle/>
                    <a:p>
                      <a:pPr algn="ctr"/>
                      <a:r>
                        <a:rPr lang="fr-FR" dirty="0"/>
                        <a:t>2032</a:t>
                      </a:r>
                    </a:p>
                  </a:txBody>
                  <a:tcPr/>
                </a:tc>
                <a:tc>
                  <a:txBody>
                    <a:bodyPr/>
                    <a:lstStyle/>
                    <a:p>
                      <a:pPr algn="ctr"/>
                      <a:r>
                        <a:rPr lang="fr-FR" dirty="0"/>
                        <a:t>1 299 657 €</a:t>
                      </a:r>
                    </a:p>
                  </a:txBody>
                  <a:tcPr/>
                </a:tc>
                <a:tc>
                  <a:txBody>
                    <a:bodyPr/>
                    <a:lstStyle/>
                    <a:p>
                      <a:pPr algn="ctr"/>
                      <a:r>
                        <a:rPr lang="fr-FR" dirty="0"/>
                        <a:t>191 325 €</a:t>
                      </a:r>
                    </a:p>
                  </a:txBody>
                  <a:tcPr/>
                </a:tc>
                <a:tc>
                  <a:txBody>
                    <a:bodyPr/>
                    <a:lstStyle/>
                    <a:p>
                      <a:pPr algn="ctr"/>
                      <a:r>
                        <a:rPr lang="fr-FR" dirty="0"/>
                        <a:t>Var E6M : 3,94%</a:t>
                      </a:r>
                    </a:p>
                  </a:txBody>
                  <a:tcPr/>
                </a:tc>
                <a:extLst>
                  <a:ext uri="{0D108BD9-81ED-4DB2-BD59-A6C34878D82A}">
                    <a16:rowId xmlns:a16="http://schemas.microsoft.com/office/drawing/2014/main" val="2230242394"/>
                  </a:ext>
                </a:extLst>
              </a:tr>
              <a:tr h="490964">
                <a:tc>
                  <a:txBody>
                    <a:bodyPr/>
                    <a:lstStyle/>
                    <a:p>
                      <a:pPr algn="ctr"/>
                      <a:r>
                        <a:rPr lang="fr-FR" dirty="0"/>
                        <a:t>4 832 897€</a:t>
                      </a:r>
                    </a:p>
                  </a:txBody>
                  <a:tcPr/>
                </a:tc>
                <a:tc>
                  <a:txBody>
                    <a:bodyPr/>
                    <a:lstStyle/>
                    <a:p>
                      <a:pPr algn="ctr"/>
                      <a:r>
                        <a:rPr lang="fr-FR" dirty="0"/>
                        <a:t>CFFL</a:t>
                      </a:r>
                    </a:p>
                  </a:txBody>
                  <a:tcPr/>
                </a:tc>
                <a:tc>
                  <a:txBody>
                    <a:bodyPr/>
                    <a:lstStyle/>
                    <a:p>
                      <a:pPr algn="ctr"/>
                      <a:r>
                        <a:rPr lang="fr-FR" dirty="0"/>
                        <a:t>25 ans</a:t>
                      </a:r>
                    </a:p>
                  </a:txBody>
                  <a:tcPr/>
                </a:tc>
                <a:tc>
                  <a:txBody>
                    <a:bodyPr/>
                    <a:lstStyle/>
                    <a:p>
                      <a:pPr algn="ctr"/>
                      <a:r>
                        <a:rPr lang="fr-FR" dirty="0"/>
                        <a:t>2027</a:t>
                      </a:r>
                    </a:p>
                  </a:txBody>
                  <a:tcPr/>
                </a:tc>
                <a:tc>
                  <a:txBody>
                    <a:bodyPr/>
                    <a:lstStyle/>
                    <a:p>
                      <a:pPr algn="ctr"/>
                      <a:r>
                        <a:rPr lang="fr-FR" dirty="0"/>
                        <a:t>   821 000 €</a:t>
                      </a:r>
                    </a:p>
                  </a:txBody>
                  <a:tcPr/>
                </a:tc>
                <a:tc>
                  <a:txBody>
                    <a:bodyPr/>
                    <a:lstStyle/>
                    <a:p>
                      <a:pPr algn="ctr"/>
                      <a:r>
                        <a:rPr lang="fr-FR" dirty="0"/>
                        <a:t>225 455 €</a:t>
                      </a:r>
                    </a:p>
                  </a:txBody>
                  <a:tcPr/>
                </a:tc>
                <a:tc>
                  <a:txBody>
                    <a:bodyPr/>
                    <a:lstStyle/>
                    <a:p>
                      <a:pPr algn="ctr"/>
                      <a:r>
                        <a:rPr lang="fr-FR" dirty="0" err="1"/>
                        <a:t>Libor</a:t>
                      </a:r>
                      <a:r>
                        <a:rPr lang="fr-FR" dirty="0"/>
                        <a:t> US $ 12M &lt; 7% : 4,19%</a:t>
                      </a:r>
                    </a:p>
                  </a:txBody>
                  <a:tcPr/>
                </a:tc>
                <a:extLst>
                  <a:ext uri="{0D108BD9-81ED-4DB2-BD59-A6C34878D82A}">
                    <a16:rowId xmlns:a16="http://schemas.microsoft.com/office/drawing/2014/main" val="1754451319"/>
                  </a:ext>
                </a:extLst>
              </a:tr>
              <a:tr h="490964">
                <a:tc>
                  <a:txBody>
                    <a:bodyPr/>
                    <a:lstStyle/>
                    <a:p>
                      <a:pPr algn="ctr"/>
                      <a:r>
                        <a:rPr lang="fr-FR" dirty="0"/>
                        <a:t>2 289 178 CHF</a:t>
                      </a:r>
                    </a:p>
                  </a:txBody>
                  <a:tcPr/>
                </a:tc>
                <a:tc>
                  <a:txBody>
                    <a:bodyPr/>
                    <a:lstStyle/>
                    <a:p>
                      <a:pPr algn="ctr"/>
                      <a:r>
                        <a:rPr lang="fr-FR" dirty="0"/>
                        <a:t>DEXIA</a:t>
                      </a:r>
                    </a:p>
                  </a:txBody>
                  <a:tcPr/>
                </a:tc>
                <a:tc>
                  <a:txBody>
                    <a:bodyPr/>
                    <a:lstStyle/>
                    <a:p>
                      <a:pPr algn="ctr"/>
                      <a:r>
                        <a:rPr lang="fr-FR" dirty="0"/>
                        <a:t>30 ans</a:t>
                      </a:r>
                    </a:p>
                  </a:txBody>
                  <a:tcPr/>
                </a:tc>
                <a:tc>
                  <a:txBody>
                    <a:bodyPr/>
                    <a:lstStyle/>
                    <a:p>
                      <a:pPr algn="ctr"/>
                      <a:r>
                        <a:rPr lang="fr-FR" dirty="0"/>
                        <a:t>2030</a:t>
                      </a:r>
                    </a:p>
                  </a:txBody>
                  <a:tcPr/>
                </a:tc>
                <a:tc>
                  <a:txBody>
                    <a:bodyPr/>
                    <a:lstStyle/>
                    <a:p>
                      <a:pPr algn="ctr"/>
                      <a:r>
                        <a:rPr lang="fr-FR" dirty="0"/>
                        <a:t>980 892 CHF</a:t>
                      </a:r>
                    </a:p>
                  </a:txBody>
                  <a:tcPr/>
                </a:tc>
                <a:tc>
                  <a:txBody>
                    <a:bodyPr/>
                    <a:lstStyle/>
                    <a:p>
                      <a:pPr algn="ctr"/>
                      <a:r>
                        <a:rPr lang="fr-FR" dirty="0"/>
                        <a:t>150 432 CHF</a:t>
                      </a:r>
                    </a:p>
                  </a:txBody>
                  <a:tcPr/>
                </a:tc>
                <a:tc>
                  <a:txBody>
                    <a:bodyPr/>
                    <a:lstStyle/>
                    <a:p>
                      <a:pPr algn="ctr"/>
                      <a:r>
                        <a:rPr lang="fr-FR" dirty="0"/>
                        <a:t>  Fixe : 5,16%</a:t>
                      </a:r>
                    </a:p>
                  </a:txBody>
                  <a:tcPr/>
                </a:tc>
                <a:extLst>
                  <a:ext uri="{0D108BD9-81ED-4DB2-BD59-A6C34878D82A}">
                    <a16:rowId xmlns:a16="http://schemas.microsoft.com/office/drawing/2014/main" val="495387785"/>
                  </a:ext>
                </a:extLst>
              </a:tr>
            </a:tbl>
          </a:graphicData>
        </a:graphic>
      </p:graphicFrame>
    </p:spTree>
    <p:extLst>
      <p:ext uri="{BB962C8B-B14F-4D97-AF65-F5344CB8AC3E}">
        <p14:creationId xmlns:p14="http://schemas.microsoft.com/office/powerpoint/2010/main" val="3963179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8D38FD1-35E0-0B91-2F4B-89E68A27208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16320"/>
            <a:ext cx="12241360" cy="1029726"/>
          </a:xfrm>
          <a:prstGeom prst="rect">
            <a:avLst/>
          </a:prstGeom>
        </p:spPr>
      </p:pic>
      <p:pic>
        <p:nvPicPr>
          <p:cNvPr id="4" name="Image 3">
            <a:extLst>
              <a:ext uri="{FF2B5EF4-FFF2-40B4-BE49-F238E27FC236}">
                <a16:creationId xmlns:a16="http://schemas.microsoft.com/office/drawing/2014/main" id="{5E24EB82-2094-452C-CEBD-F9ACCE92D0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pic>
        <p:nvPicPr>
          <p:cNvPr id="14" name="Image 13">
            <a:extLst>
              <a:ext uri="{FF2B5EF4-FFF2-40B4-BE49-F238E27FC236}">
                <a16:creationId xmlns:a16="http://schemas.microsoft.com/office/drawing/2014/main" id="{489EAB21-6B67-48C7-A5C0-50CA929EAC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36" y="6654257"/>
            <a:ext cx="12192000" cy="203743"/>
          </a:xfrm>
          <a:prstGeom prst="rect">
            <a:avLst/>
          </a:prstGeom>
        </p:spPr>
      </p:pic>
      <p:sp>
        <p:nvSpPr>
          <p:cNvPr id="12" name="AutoShape 3">
            <a:extLst>
              <a:ext uri="{FF2B5EF4-FFF2-40B4-BE49-F238E27FC236}">
                <a16:creationId xmlns:a16="http://schemas.microsoft.com/office/drawing/2014/main" id="{FE4AE6D6-441C-454A-B002-77FC0D564501}"/>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Conclusion</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sp>
        <p:nvSpPr>
          <p:cNvPr id="2" name="ZoneTexte 1">
            <a:extLst>
              <a:ext uri="{FF2B5EF4-FFF2-40B4-BE49-F238E27FC236}">
                <a16:creationId xmlns:a16="http://schemas.microsoft.com/office/drawing/2014/main" id="{D7C31A28-7DF8-2870-4154-1328B0F8450E}"/>
              </a:ext>
            </a:extLst>
          </p:cNvPr>
          <p:cNvSpPr txBox="1"/>
          <p:nvPr/>
        </p:nvSpPr>
        <p:spPr>
          <a:xfrm>
            <a:off x="767408" y="1412776"/>
            <a:ext cx="10873208" cy="1841273"/>
          </a:xfrm>
          <a:prstGeom prst="rect">
            <a:avLst/>
          </a:prstGeom>
          <a:noFill/>
        </p:spPr>
        <p:txBody>
          <a:bodyPr wrap="square" rtlCol="0">
            <a:spAutoFit/>
          </a:bodyPr>
          <a:lstStyle/>
          <a:p>
            <a:pPr marL="342900" marR="449580" indent="-342900" algn="just">
              <a:lnSpc>
                <a:spcPct val="115000"/>
              </a:lnSpc>
              <a:spcBef>
                <a:spcPts val="600"/>
              </a:spcBef>
              <a:spcAft>
                <a:spcPts val="800"/>
              </a:spcAft>
              <a:buFont typeface="Wingdings" pitchFamily="2" charset="2"/>
              <a:buChar char="Ø"/>
            </a:pPr>
            <a:r>
              <a:rPr lang="fr-FR" sz="2000" dirty="0">
                <a:effectLst/>
                <a:latin typeface="Calibri" panose="020F0502020204030204" pitchFamily="34" charset="0"/>
                <a:ea typeface="Calibri" panose="020F0502020204030204" pitchFamily="34" charset="0"/>
                <a:cs typeface="Calibri" panose="020F0502020204030204" pitchFamily="34" charset="0"/>
              </a:rPr>
              <a:t>Le Rapport d’Orientation Budgétaire 2024 comme celui de 2023 s’inscrit dans un contexte économique qui exacerbe </a:t>
            </a:r>
            <a:r>
              <a:rPr lang="fr-FR" sz="2000" dirty="0">
                <a:latin typeface="Calibri" panose="020F0502020204030204" pitchFamily="34" charset="0"/>
                <a:ea typeface="Calibri" panose="020F0502020204030204" pitchFamily="34" charset="0"/>
                <a:cs typeface="Calibri" panose="020F0502020204030204" pitchFamily="34" charset="0"/>
              </a:rPr>
              <a:t>toujours plus </a:t>
            </a:r>
            <a:r>
              <a:rPr lang="fr-FR" sz="2000" dirty="0">
                <a:effectLst/>
                <a:latin typeface="Calibri" panose="020F0502020204030204" pitchFamily="34" charset="0"/>
                <a:ea typeface="Calibri" panose="020F0502020204030204" pitchFamily="34" charset="0"/>
                <a:cs typeface="Calibri" panose="020F0502020204030204" pitchFamily="34" charset="0"/>
              </a:rPr>
              <a:t>les tensions sur les finances de la commune déjà fragilisées depuis de nombreuses années.</a:t>
            </a:r>
            <a:r>
              <a:rPr lang="fr-FR" sz="2000" dirty="0">
                <a:latin typeface="Calibri" panose="020F0502020204030204" pitchFamily="34" charset="0"/>
                <a:ea typeface="Calibri" panose="020F0502020204030204" pitchFamily="34" charset="0"/>
                <a:cs typeface="Calibri" panose="020F0502020204030204" pitchFamily="34" charset="0"/>
              </a:rPr>
              <a:t> </a:t>
            </a:r>
            <a:r>
              <a:rPr lang="fr-FR" sz="2000" b="1" dirty="0">
                <a:latin typeface="Calibri" panose="020F0502020204030204" pitchFamily="34" charset="0"/>
                <a:ea typeface="Calibri" panose="020F0502020204030204" pitchFamily="34" charset="0"/>
                <a:cs typeface="Calibri" panose="020F0502020204030204" pitchFamily="34" charset="0"/>
              </a:rPr>
              <a:t>Les dépenses courantes sont structurellement supérieures aux recettes courantes et « l’effet ciseaux » n’ira qu’en s’amplifiant si nous n’engageons pas des mesures correctrices courageuses. </a:t>
            </a:r>
          </a:p>
        </p:txBody>
      </p:sp>
      <p:sp>
        <p:nvSpPr>
          <p:cNvPr id="5" name="ZoneTexte 4">
            <a:extLst>
              <a:ext uri="{FF2B5EF4-FFF2-40B4-BE49-F238E27FC236}">
                <a16:creationId xmlns:a16="http://schemas.microsoft.com/office/drawing/2014/main" id="{7B031047-6246-D6FD-31DC-07BFDC260CBF}"/>
              </a:ext>
            </a:extLst>
          </p:cNvPr>
          <p:cNvSpPr txBox="1"/>
          <p:nvPr/>
        </p:nvSpPr>
        <p:spPr>
          <a:xfrm>
            <a:off x="767408" y="3447741"/>
            <a:ext cx="10873208" cy="1133387"/>
          </a:xfrm>
          <a:prstGeom prst="rect">
            <a:avLst/>
          </a:prstGeom>
          <a:noFill/>
        </p:spPr>
        <p:txBody>
          <a:bodyPr wrap="square" rtlCol="0">
            <a:spAutoFit/>
          </a:bodyPr>
          <a:lstStyle/>
          <a:p>
            <a:pPr marL="342900" marR="449580" indent="-342900" algn="just">
              <a:lnSpc>
                <a:spcPct val="115000"/>
              </a:lnSpc>
              <a:spcBef>
                <a:spcPts val="600"/>
              </a:spcBef>
              <a:spcAft>
                <a:spcPts val="800"/>
              </a:spcAft>
              <a:buFont typeface="Wingdings" pitchFamily="2" charset="2"/>
              <a:buChar char="Ø"/>
            </a:pPr>
            <a:r>
              <a:rPr lang="fr-FR" sz="2000" b="1" dirty="0">
                <a:latin typeface="Calibri" panose="020F0502020204030204" pitchFamily="34" charset="0"/>
                <a:ea typeface="Calibri" panose="020F0502020204030204" pitchFamily="34" charset="0"/>
                <a:cs typeface="Calibri" panose="020F0502020204030204" pitchFamily="34" charset="0"/>
              </a:rPr>
              <a:t>La commune doit </a:t>
            </a:r>
            <a:r>
              <a:rPr lang="fr-FR" sz="20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retrouver à court terme des marges financières </a:t>
            </a:r>
            <a:r>
              <a:rPr lang="fr-FR" sz="20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pour équilibrer son fonctionnement et dégager de l’autofinancement pour continuer à investir. Elle ne peut plus compter sur ses réserves qui s’épuisent. </a:t>
            </a:r>
            <a:r>
              <a:rPr lang="fr-FR" sz="20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 2025, elles seront totalement consommées</a:t>
            </a:r>
            <a:r>
              <a:rPr lang="fr-FR" sz="20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A2C18AE7-576C-D3C3-E969-F1CA31A944BC}"/>
              </a:ext>
            </a:extLst>
          </p:cNvPr>
          <p:cNvSpPr txBox="1"/>
          <p:nvPr/>
        </p:nvSpPr>
        <p:spPr>
          <a:xfrm>
            <a:off x="767408" y="4815893"/>
            <a:ext cx="10873208" cy="779444"/>
          </a:xfrm>
          <a:prstGeom prst="rect">
            <a:avLst/>
          </a:prstGeom>
          <a:noFill/>
        </p:spPr>
        <p:txBody>
          <a:bodyPr wrap="square" rtlCol="0">
            <a:spAutoFit/>
          </a:bodyPr>
          <a:lstStyle/>
          <a:p>
            <a:pPr marL="342900" marR="449580" indent="-342900" algn="just">
              <a:lnSpc>
                <a:spcPct val="115000"/>
              </a:lnSpc>
              <a:spcBef>
                <a:spcPts val="600"/>
              </a:spcBef>
              <a:spcAft>
                <a:spcPts val="800"/>
              </a:spcAft>
              <a:buFont typeface="Wingdings" pitchFamily="2" charset="2"/>
              <a:buChar char="Ø"/>
            </a:pPr>
            <a:r>
              <a:rPr lang="fr-FR" sz="2000" dirty="0">
                <a:latin typeface="Calibri" panose="020F0502020204030204" pitchFamily="34" charset="0"/>
                <a:ea typeface="Calibri" panose="020F0502020204030204" pitchFamily="34" charset="0"/>
                <a:cs typeface="Calibri" panose="020F0502020204030204" pitchFamily="34" charset="0"/>
              </a:rPr>
              <a:t>Pour restaurer à court / moyen terme les équilibres budgétaires, </a:t>
            </a:r>
            <a:r>
              <a:rPr lang="fr-FR" sz="2000" b="1" dirty="0">
                <a:latin typeface="Calibri" panose="020F0502020204030204" pitchFamily="34" charset="0"/>
                <a:ea typeface="Calibri" panose="020F0502020204030204" pitchFamily="34" charset="0"/>
                <a:cs typeface="Calibri" panose="020F0502020204030204" pitchFamily="34" charset="0"/>
              </a:rPr>
              <a:t>nous prenons des mesures qui s’appuient principalement sur 5 leviers.</a:t>
            </a:r>
          </a:p>
        </p:txBody>
      </p:sp>
    </p:spTree>
    <p:extLst>
      <p:ext uri="{BB962C8B-B14F-4D97-AF65-F5344CB8AC3E}">
        <p14:creationId xmlns:p14="http://schemas.microsoft.com/office/powerpoint/2010/main" val="331392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4FE57-3647-5958-F4AA-4C20CF989ABC}"/>
            </a:ext>
          </a:extLst>
        </p:cNvPr>
        <p:cNvGrpSpPr/>
        <p:nvPr/>
      </p:nvGrpSpPr>
      <p:grpSpPr>
        <a:xfrm>
          <a:off x="0" y="0"/>
          <a:ext cx="0" cy="0"/>
          <a:chOff x="0" y="0"/>
          <a:chExt cx="0" cy="0"/>
        </a:xfrm>
      </p:grpSpPr>
      <p:pic>
        <p:nvPicPr>
          <p:cNvPr id="8" name="Image 7">
            <a:extLst>
              <a:ext uri="{FF2B5EF4-FFF2-40B4-BE49-F238E27FC236}">
                <a16:creationId xmlns:a16="http://schemas.microsoft.com/office/drawing/2014/main" id="{0F708120-2AF8-19C6-F711-2695D5FA59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9536" y="116633"/>
            <a:ext cx="576064" cy="831611"/>
          </a:xfrm>
          <a:prstGeom prst="rect">
            <a:avLst/>
          </a:prstGeom>
        </p:spPr>
      </p:pic>
      <p:pic>
        <p:nvPicPr>
          <p:cNvPr id="9" name="Image 8">
            <a:extLst>
              <a:ext uri="{FF2B5EF4-FFF2-40B4-BE49-F238E27FC236}">
                <a16:creationId xmlns:a16="http://schemas.microsoft.com/office/drawing/2014/main" id="{1CFA6501-EA2C-2CFF-6947-59D82A7F19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6400" y="115788"/>
            <a:ext cx="576064" cy="831611"/>
          </a:xfrm>
          <a:prstGeom prst="rect">
            <a:avLst/>
          </a:prstGeom>
        </p:spPr>
      </p:pic>
      <p:pic>
        <p:nvPicPr>
          <p:cNvPr id="10" name="Image 9">
            <a:extLst>
              <a:ext uri="{FF2B5EF4-FFF2-40B4-BE49-F238E27FC236}">
                <a16:creationId xmlns:a16="http://schemas.microsoft.com/office/drawing/2014/main" id="{D67B856D-6F33-EFB9-C390-AAA0C91E12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9753" y="203742"/>
            <a:ext cx="5172494" cy="655701"/>
          </a:xfrm>
          <a:prstGeom prst="rect">
            <a:avLst/>
          </a:prstGeom>
        </p:spPr>
      </p:pic>
      <p:pic>
        <p:nvPicPr>
          <p:cNvPr id="11" name="Image 10">
            <a:extLst>
              <a:ext uri="{FF2B5EF4-FFF2-40B4-BE49-F238E27FC236}">
                <a16:creationId xmlns:a16="http://schemas.microsoft.com/office/drawing/2014/main" id="{B0178606-F240-3048-18F1-853DEDB5838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680" y="-27384"/>
            <a:ext cx="12241360" cy="1029726"/>
          </a:xfrm>
          <a:prstGeom prst="rect">
            <a:avLst/>
          </a:prstGeom>
        </p:spPr>
      </p:pic>
      <p:pic>
        <p:nvPicPr>
          <p:cNvPr id="14" name="Image 13">
            <a:extLst>
              <a:ext uri="{FF2B5EF4-FFF2-40B4-BE49-F238E27FC236}">
                <a16:creationId xmlns:a16="http://schemas.microsoft.com/office/drawing/2014/main" id="{90928D1A-2475-BA8A-5288-8BB74DBFF20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680" y="6681641"/>
            <a:ext cx="12192000" cy="203743"/>
          </a:xfrm>
          <a:prstGeom prst="rect">
            <a:avLst/>
          </a:prstGeom>
        </p:spPr>
      </p:pic>
      <p:sp>
        <p:nvSpPr>
          <p:cNvPr id="12" name="AutoShape 3">
            <a:extLst>
              <a:ext uri="{FF2B5EF4-FFF2-40B4-BE49-F238E27FC236}">
                <a16:creationId xmlns:a16="http://schemas.microsoft.com/office/drawing/2014/main" id="{2C2FAEDE-F67C-52D1-D656-48C5790826B1}"/>
              </a:ext>
            </a:extLst>
          </p:cNvPr>
          <p:cNvSpPr>
            <a:spLocks noChangeArrowheads="1"/>
          </p:cNvSpPr>
          <p:nvPr/>
        </p:nvSpPr>
        <p:spPr bwMode="auto">
          <a:xfrm>
            <a:off x="-18531" y="164362"/>
            <a:ext cx="11659147"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Louveciennes subit de plein fouet la crise</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pic>
        <p:nvPicPr>
          <p:cNvPr id="13" name="Image 12">
            <a:extLst>
              <a:ext uri="{FF2B5EF4-FFF2-40B4-BE49-F238E27FC236}">
                <a16:creationId xmlns:a16="http://schemas.microsoft.com/office/drawing/2014/main" id="{BBEF59B5-AB39-E656-3490-EDC4F241D37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sp>
        <p:nvSpPr>
          <p:cNvPr id="3" name="ZoneTexte 2">
            <a:extLst>
              <a:ext uri="{FF2B5EF4-FFF2-40B4-BE49-F238E27FC236}">
                <a16:creationId xmlns:a16="http://schemas.microsoft.com/office/drawing/2014/main" id="{358111D1-84FB-34F8-6613-37B97811841B}"/>
              </a:ext>
            </a:extLst>
          </p:cNvPr>
          <p:cNvSpPr txBox="1"/>
          <p:nvPr/>
        </p:nvSpPr>
        <p:spPr>
          <a:xfrm>
            <a:off x="396044" y="3140968"/>
            <a:ext cx="11449272" cy="2554545"/>
          </a:xfrm>
          <a:prstGeom prst="rect">
            <a:avLst/>
          </a:prstGeom>
          <a:noFill/>
        </p:spPr>
        <p:txBody>
          <a:bodyPr wrap="square" rtlCol="0">
            <a:spAutoFit/>
          </a:bodyPr>
          <a:lstStyle/>
          <a:p>
            <a:pPr marL="393700" indent="-342900" algn="just">
              <a:buFont typeface="Wingdings" pitchFamily="2" charset="2"/>
              <a:buChar char="Ø"/>
            </a:pPr>
            <a:r>
              <a:rPr lang="fr-FR" sz="2000" dirty="0"/>
              <a:t>Depuis la suppression de la TH, la</a:t>
            </a:r>
            <a:r>
              <a:rPr lang="fr-FR" sz="2000" b="1" dirty="0"/>
              <a:t> TF (6 500 000 €, 45 % des recettes en 2023)</a:t>
            </a:r>
            <a:r>
              <a:rPr lang="fr-FR" sz="2000" dirty="0"/>
              <a:t> reste le seul outil fiscal à disposition de la commune,</a:t>
            </a:r>
          </a:p>
          <a:p>
            <a:pPr marL="393700" indent="-342900" algn="just">
              <a:buFont typeface="Wingdings" pitchFamily="2" charset="2"/>
              <a:buChar char="Ø"/>
            </a:pPr>
            <a:r>
              <a:rPr lang="fr-FR" sz="2000" b="1" dirty="0"/>
              <a:t>L’Attribution de Compensation (CASGBS, 5 087 000 €, 35,5% des recettes) </a:t>
            </a:r>
            <a:r>
              <a:rPr lang="fr-FR" sz="2000" dirty="0"/>
              <a:t>est fixe jusqu’en 2026,</a:t>
            </a:r>
          </a:p>
          <a:p>
            <a:pPr marL="393700" indent="-342900" algn="just">
              <a:buFont typeface="Wingdings" pitchFamily="2" charset="2"/>
              <a:buChar char="Ø"/>
            </a:pPr>
            <a:r>
              <a:rPr lang="fr-FR" sz="2000" b="1" dirty="0"/>
              <a:t>Le produit des services (6,4% des recettes)</a:t>
            </a:r>
            <a:r>
              <a:rPr lang="fr-FR" sz="2000" dirty="0"/>
              <a:t> dépend du volume des consommations et de la politique tarifaire,</a:t>
            </a:r>
          </a:p>
          <a:p>
            <a:pPr marL="393700" indent="-342900" algn="just">
              <a:buFont typeface="Wingdings" pitchFamily="2" charset="2"/>
              <a:buChar char="Ø"/>
            </a:pPr>
            <a:r>
              <a:rPr lang="fr-FR" sz="2000" b="1" dirty="0"/>
              <a:t>Les dotations de l’Etat (DGF) ont diminué régulièrement depuis 10 ans </a:t>
            </a:r>
            <a:r>
              <a:rPr lang="fr-FR" sz="2000" dirty="0"/>
              <a:t>(238 000 € en 2023, 2024 ?),</a:t>
            </a:r>
          </a:p>
          <a:p>
            <a:pPr marL="393700" indent="-342900" algn="just">
              <a:buFont typeface="Wingdings" pitchFamily="2" charset="2"/>
              <a:buChar char="Ø"/>
            </a:pPr>
            <a:r>
              <a:rPr lang="fr-FR" sz="2000" b="1" dirty="0"/>
              <a:t>Les droits de mutation sur les transactions immobilières </a:t>
            </a:r>
            <a:r>
              <a:rPr lang="fr-FR" sz="2000" dirty="0"/>
              <a:t>sont liés à la plus ou moins bonne santé du marché de l’immobilier (528 000 € en 2023 (3,8% des recettes) contre 1 200 000 en 2022.</a:t>
            </a:r>
          </a:p>
        </p:txBody>
      </p:sp>
      <p:sp>
        <p:nvSpPr>
          <p:cNvPr id="2" name="ZoneTexte 1">
            <a:extLst>
              <a:ext uri="{FF2B5EF4-FFF2-40B4-BE49-F238E27FC236}">
                <a16:creationId xmlns:a16="http://schemas.microsoft.com/office/drawing/2014/main" id="{CF96F6E9-E42E-22D1-7CE4-145C346DEAA9}"/>
              </a:ext>
            </a:extLst>
          </p:cNvPr>
          <p:cNvSpPr txBox="1"/>
          <p:nvPr/>
        </p:nvSpPr>
        <p:spPr>
          <a:xfrm>
            <a:off x="335360" y="1268760"/>
            <a:ext cx="11320215" cy="584775"/>
          </a:xfrm>
          <a:prstGeom prst="rect">
            <a:avLst/>
          </a:prstGeom>
          <a:solidFill>
            <a:srgbClr val="FFC000"/>
          </a:solidFill>
          <a:ln>
            <a:solidFill>
              <a:schemeClr val="accent1"/>
            </a:solidFill>
          </a:ln>
        </p:spPr>
        <p:txBody>
          <a:bodyPr wrap="none" rtlCol="0">
            <a:spAutoFit/>
          </a:bodyPr>
          <a:lstStyle/>
          <a:p>
            <a:r>
              <a:rPr lang="fr-FR" sz="3200" b="1" dirty="0"/>
              <a:t>2023 : Les dépenses courantes augmentent … les recettes baissent</a:t>
            </a:r>
          </a:p>
        </p:txBody>
      </p:sp>
      <p:sp>
        <p:nvSpPr>
          <p:cNvPr id="4" name="ZoneTexte 3">
            <a:extLst>
              <a:ext uri="{FF2B5EF4-FFF2-40B4-BE49-F238E27FC236}">
                <a16:creationId xmlns:a16="http://schemas.microsoft.com/office/drawing/2014/main" id="{FF21E744-77C4-59EC-25A6-07E6932946A6}"/>
              </a:ext>
            </a:extLst>
          </p:cNvPr>
          <p:cNvSpPr txBox="1"/>
          <p:nvPr/>
        </p:nvSpPr>
        <p:spPr>
          <a:xfrm>
            <a:off x="407368" y="1988840"/>
            <a:ext cx="11449272" cy="1107996"/>
          </a:xfrm>
          <a:prstGeom prst="rect">
            <a:avLst/>
          </a:prstGeom>
          <a:noFill/>
        </p:spPr>
        <p:txBody>
          <a:bodyPr wrap="square" rtlCol="0">
            <a:spAutoFit/>
          </a:bodyPr>
          <a:lstStyle/>
          <a:p>
            <a:endParaRPr lang="fr-FR" sz="1000" dirty="0"/>
          </a:p>
          <a:p>
            <a:pPr algn="just"/>
            <a:r>
              <a:rPr lang="fr-FR" sz="2200" b="1" dirty="0"/>
              <a:t>Si les dépenses sont en forte augmentation, elles sont aussi souvent contraintes alors même que les recettes, hormis la Taxe Foncière, sont constantes ou en baisse :</a:t>
            </a:r>
          </a:p>
          <a:p>
            <a:pPr algn="just"/>
            <a:endParaRPr lang="fr-FR" sz="1200" dirty="0"/>
          </a:p>
        </p:txBody>
      </p:sp>
      <p:sp>
        <p:nvSpPr>
          <p:cNvPr id="5" name="ZoneTexte 4">
            <a:extLst>
              <a:ext uri="{FF2B5EF4-FFF2-40B4-BE49-F238E27FC236}">
                <a16:creationId xmlns:a16="http://schemas.microsoft.com/office/drawing/2014/main" id="{7600BAC8-D5BE-085C-59F8-0FBCF6A3D852}"/>
              </a:ext>
            </a:extLst>
          </p:cNvPr>
          <p:cNvSpPr txBox="1"/>
          <p:nvPr/>
        </p:nvSpPr>
        <p:spPr>
          <a:xfrm>
            <a:off x="782062" y="5919663"/>
            <a:ext cx="10570522" cy="461665"/>
          </a:xfrm>
          <a:prstGeom prst="rect">
            <a:avLst/>
          </a:prstGeom>
          <a:solidFill>
            <a:srgbClr val="E9EDF5"/>
          </a:solidFill>
          <a:ln>
            <a:solidFill>
              <a:schemeClr val="accent1"/>
            </a:solidFill>
          </a:ln>
        </p:spPr>
        <p:txBody>
          <a:bodyPr wrap="none" rtlCol="0">
            <a:spAutoFit/>
          </a:bodyPr>
          <a:lstStyle/>
          <a:p>
            <a:r>
              <a:rPr lang="fr-FR" sz="2400" b="1" dirty="0">
                <a:solidFill>
                  <a:srgbClr val="C00000"/>
                </a:solidFill>
              </a:rPr>
              <a:t>Recettes courantes :  </a:t>
            </a:r>
            <a:r>
              <a:rPr lang="fr-FR" sz="2400" b="1" dirty="0">
                <a:solidFill>
                  <a:srgbClr val="067F41"/>
                </a:solidFill>
              </a:rPr>
              <a:t>14 875 000 € en 2022 </a:t>
            </a:r>
            <a:r>
              <a:rPr lang="fr-FR" sz="2400" b="1" dirty="0">
                <a:solidFill>
                  <a:srgbClr val="067F41"/>
                </a:solidFill>
                <a:sym typeface="Wingdings" pitchFamily="2" charset="2"/>
              </a:rPr>
              <a:t>(+6,7%)</a:t>
            </a:r>
            <a:r>
              <a:rPr lang="fr-FR" sz="2400" dirty="0">
                <a:solidFill>
                  <a:srgbClr val="067F41"/>
                </a:solidFill>
                <a:sym typeface="Wingdings" pitchFamily="2" charset="2"/>
              </a:rPr>
              <a:t> </a:t>
            </a:r>
            <a:r>
              <a:rPr lang="fr-FR" sz="2400" dirty="0">
                <a:solidFill>
                  <a:srgbClr val="C00000"/>
                </a:solidFill>
                <a:sym typeface="Wingdings" pitchFamily="2" charset="2"/>
              </a:rPr>
              <a:t>/ </a:t>
            </a:r>
            <a:r>
              <a:rPr lang="fr-FR" sz="2400" b="1" dirty="0">
                <a:solidFill>
                  <a:srgbClr val="FF0000"/>
                </a:solidFill>
                <a:sym typeface="Wingdings" pitchFamily="2" charset="2"/>
              </a:rPr>
              <a:t>14 360 000 € en 2023 (- 3,5%)</a:t>
            </a:r>
            <a:endParaRPr lang="fr-FR" sz="2400" b="1" dirty="0">
              <a:solidFill>
                <a:srgbClr val="FF0000"/>
              </a:solidFill>
            </a:endParaRPr>
          </a:p>
        </p:txBody>
      </p:sp>
    </p:spTree>
    <p:extLst>
      <p:ext uri="{BB962C8B-B14F-4D97-AF65-F5344CB8AC3E}">
        <p14:creationId xmlns:p14="http://schemas.microsoft.com/office/powerpoint/2010/main" val="66523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7A944-4E6B-8386-27B9-E8B145D22DA6}"/>
            </a:ext>
          </a:extLst>
        </p:cNvPr>
        <p:cNvGrpSpPr/>
        <p:nvPr/>
      </p:nvGrpSpPr>
      <p:grpSpPr>
        <a:xfrm>
          <a:off x="0" y="0"/>
          <a:ext cx="0" cy="0"/>
          <a:chOff x="0" y="0"/>
          <a:chExt cx="0" cy="0"/>
        </a:xfrm>
      </p:grpSpPr>
      <p:pic>
        <p:nvPicPr>
          <p:cNvPr id="16" name="Image 15">
            <a:extLst>
              <a:ext uri="{FF2B5EF4-FFF2-40B4-BE49-F238E27FC236}">
                <a16:creationId xmlns:a16="http://schemas.microsoft.com/office/drawing/2014/main" id="{36B8C987-7B12-FE64-C95D-BA76CED4CE3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18750"/>
            <a:ext cx="12241360" cy="1029726"/>
          </a:xfrm>
          <a:prstGeom prst="rect">
            <a:avLst/>
          </a:prstGeom>
        </p:spPr>
      </p:pic>
      <p:sp>
        <p:nvSpPr>
          <p:cNvPr id="12" name="AutoShape 3">
            <a:extLst>
              <a:ext uri="{FF2B5EF4-FFF2-40B4-BE49-F238E27FC236}">
                <a16:creationId xmlns:a16="http://schemas.microsoft.com/office/drawing/2014/main" id="{375BF86E-96FF-DAFD-A2DD-9198D04BDD0A}"/>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Le courage de faire les réformes nécessaires</a:t>
            </a: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pic>
        <p:nvPicPr>
          <p:cNvPr id="17" name="Image 16">
            <a:extLst>
              <a:ext uri="{FF2B5EF4-FFF2-40B4-BE49-F238E27FC236}">
                <a16:creationId xmlns:a16="http://schemas.microsoft.com/office/drawing/2014/main" id="{041CF2AC-6E79-67AC-F864-8BC5F812C2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pic>
        <p:nvPicPr>
          <p:cNvPr id="14" name="Image 13">
            <a:extLst>
              <a:ext uri="{FF2B5EF4-FFF2-40B4-BE49-F238E27FC236}">
                <a16:creationId xmlns:a16="http://schemas.microsoft.com/office/drawing/2014/main" id="{FD7EC958-CDCD-4A2D-8006-BFC175F6993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6681641"/>
            <a:ext cx="12192000" cy="203743"/>
          </a:xfrm>
          <a:prstGeom prst="rect">
            <a:avLst/>
          </a:prstGeom>
        </p:spPr>
      </p:pic>
      <p:sp>
        <p:nvSpPr>
          <p:cNvPr id="2" name="ZoneTexte 1">
            <a:extLst>
              <a:ext uri="{FF2B5EF4-FFF2-40B4-BE49-F238E27FC236}">
                <a16:creationId xmlns:a16="http://schemas.microsoft.com/office/drawing/2014/main" id="{82196D1D-A901-BFB6-3D1A-6F35B5F89D26}"/>
              </a:ext>
            </a:extLst>
          </p:cNvPr>
          <p:cNvSpPr txBox="1"/>
          <p:nvPr/>
        </p:nvSpPr>
        <p:spPr>
          <a:xfrm>
            <a:off x="407368" y="1844824"/>
            <a:ext cx="11089232" cy="646331"/>
          </a:xfrm>
          <a:prstGeom prst="rect">
            <a:avLst/>
          </a:prstGeom>
          <a:noFill/>
        </p:spPr>
        <p:txBody>
          <a:bodyPr wrap="square" rtlCol="0">
            <a:spAutoFit/>
          </a:bodyPr>
          <a:lstStyle/>
          <a:p>
            <a:pPr marL="285750" indent="-285750" algn="just">
              <a:buFont typeface="Wingdings" pitchFamily="2" charset="2"/>
              <a:buChar char="Ø"/>
            </a:pPr>
            <a:r>
              <a:rPr lang="fr-FR" b="1" dirty="0">
                <a:effectLst/>
                <a:latin typeface="Calibri" panose="020F0502020204030204" pitchFamily="34" charset="0"/>
                <a:ea typeface="Calibri" panose="020F0502020204030204" pitchFamily="34" charset="0"/>
              </a:rPr>
              <a:t>Restructurer le patrimoine bâti pour optimiser et mutualiser les espaces. Les ressources dégagées par la cession des équipements libérés serviront à l’indispensable rénovation des bâtiments conservés.</a:t>
            </a:r>
          </a:p>
        </p:txBody>
      </p:sp>
      <p:sp>
        <p:nvSpPr>
          <p:cNvPr id="3" name="ZoneTexte 2">
            <a:extLst>
              <a:ext uri="{FF2B5EF4-FFF2-40B4-BE49-F238E27FC236}">
                <a16:creationId xmlns:a16="http://schemas.microsoft.com/office/drawing/2014/main" id="{B2E734E5-1325-CED3-08DD-AC7E68C46746}"/>
              </a:ext>
            </a:extLst>
          </p:cNvPr>
          <p:cNvSpPr txBox="1"/>
          <p:nvPr/>
        </p:nvSpPr>
        <p:spPr>
          <a:xfrm>
            <a:off x="2184607" y="1188041"/>
            <a:ext cx="7614584" cy="461665"/>
          </a:xfrm>
          <a:prstGeom prst="rect">
            <a:avLst/>
          </a:prstGeom>
          <a:solidFill>
            <a:srgbClr val="FFC000"/>
          </a:solidFill>
          <a:ln>
            <a:solidFill>
              <a:schemeClr val="accent1"/>
            </a:solidFill>
          </a:ln>
        </p:spPr>
        <p:txBody>
          <a:bodyPr wrap="none" rtlCol="0">
            <a:spAutoFit/>
          </a:bodyPr>
          <a:lstStyle/>
          <a:p>
            <a:pPr algn="ctr"/>
            <a:r>
              <a:rPr lang="fr-FR" sz="2400" b="1" dirty="0"/>
              <a:t>5 leviers principaux pour un retour à l’équilibre budgétaire</a:t>
            </a:r>
          </a:p>
        </p:txBody>
      </p:sp>
      <p:sp>
        <p:nvSpPr>
          <p:cNvPr id="6" name="ZoneTexte 5">
            <a:extLst>
              <a:ext uri="{FF2B5EF4-FFF2-40B4-BE49-F238E27FC236}">
                <a16:creationId xmlns:a16="http://schemas.microsoft.com/office/drawing/2014/main" id="{3E35E7A5-A68C-1AB3-81C4-A939F710DD9C}"/>
              </a:ext>
            </a:extLst>
          </p:cNvPr>
          <p:cNvSpPr txBox="1"/>
          <p:nvPr/>
        </p:nvSpPr>
        <p:spPr>
          <a:xfrm>
            <a:off x="407368" y="2564904"/>
            <a:ext cx="11089232" cy="646331"/>
          </a:xfrm>
          <a:prstGeom prst="rect">
            <a:avLst/>
          </a:prstGeom>
          <a:noFill/>
        </p:spPr>
        <p:txBody>
          <a:bodyPr wrap="square" rtlCol="0">
            <a:spAutoFit/>
          </a:bodyPr>
          <a:lstStyle/>
          <a:p>
            <a:pPr marL="285750" indent="-285750" algn="just">
              <a:buFont typeface="Wingdings" pitchFamily="2" charset="2"/>
              <a:buChar char="Ø"/>
            </a:pPr>
            <a:r>
              <a:rPr lang="fr-FR" b="1" dirty="0">
                <a:latin typeface="Calibri" panose="020F0502020204030204" pitchFamily="34" charset="0"/>
              </a:rPr>
              <a:t>Investir, en priorisant les projets subventionnés, dans l’isolation de nos bâtiments et la rénovation de nos installations électriques pour générer rapidement des économies sur les consommations énergétiques.</a:t>
            </a:r>
          </a:p>
        </p:txBody>
      </p:sp>
      <p:sp>
        <p:nvSpPr>
          <p:cNvPr id="7" name="ZoneTexte 6">
            <a:extLst>
              <a:ext uri="{FF2B5EF4-FFF2-40B4-BE49-F238E27FC236}">
                <a16:creationId xmlns:a16="http://schemas.microsoft.com/office/drawing/2014/main" id="{E526F1E7-063A-CC8B-EF65-326E26493626}"/>
              </a:ext>
            </a:extLst>
          </p:cNvPr>
          <p:cNvSpPr txBox="1"/>
          <p:nvPr/>
        </p:nvSpPr>
        <p:spPr>
          <a:xfrm>
            <a:off x="335360" y="3297758"/>
            <a:ext cx="11089232" cy="923330"/>
          </a:xfrm>
          <a:prstGeom prst="rect">
            <a:avLst/>
          </a:prstGeom>
          <a:noFill/>
        </p:spPr>
        <p:txBody>
          <a:bodyPr wrap="square" rtlCol="0">
            <a:spAutoFit/>
          </a:bodyPr>
          <a:lstStyle/>
          <a:p>
            <a:pPr marL="358775" indent="-282575" algn="just">
              <a:buFont typeface="Wingdings" pitchFamily="2" charset="2"/>
              <a:buChar char="Ø"/>
            </a:pPr>
            <a:r>
              <a:rPr lang="fr-FR" b="1" dirty="0">
                <a:effectLst/>
                <a:latin typeface="Calibri" panose="020F0502020204030204" pitchFamily="34" charset="0"/>
                <a:ea typeface="Calibri" panose="020F0502020204030204" pitchFamily="34" charset="0"/>
              </a:rPr>
              <a:t>Poursuivre les efforts engagés par tous les services de la ville pour maîtriser les dépenses de fonctionnement. Associer tous les Louveciennois à cette démarche et les associations qui doivent trouver des recettes supplémentaires au-delà des subventions.</a:t>
            </a:r>
            <a:endParaRPr lang="fr-FR" b="1" dirty="0"/>
          </a:p>
        </p:txBody>
      </p:sp>
      <p:sp>
        <p:nvSpPr>
          <p:cNvPr id="8" name="ZoneTexte 7">
            <a:extLst>
              <a:ext uri="{FF2B5EF4-FFF2-40B4-BE49-F238E27FC236}">
                <a16:creationId xmlns:a16="http://schemas.microsoft.com/office/drawing/2014/main" id="{1AEEE74E-332C-72F0-B043-394E1375F470}"/>
              </a:ext>
            </a:extLst>
          </p:cNvPr>
          <p:cNvSpPr txBox="1"/>
          <p:nvPr/>
        </p:nvSpPr>
        <p:spPr>
          <a:xfrm>
            <a:off x="263352" y="4293096"/>
            <a:ext cx="11089232" cy="1200329"/>
          </a:xfrm>
          <a:prstGeom prst="rect">
            <a:avLst/>
          </a:prstGeom>
          <a:noFill/>
        </p:spPr>
        <p:txBody>
          <a:bodyPr wrap="square" rtlCol="0">
            <a:spAutoFit/>
          </a:bodyPr>
          <a:lstStyle/>
          <a:p>
            <a:pPr marL="409575" indent="-282575" algn="just">
              <a:buFont typeface="Wingdings" pitchFamily="2" charset="2"/>
              <a:buChar char="Ø"/>
            </a:pPr>
            <a:r>
              <a:rPr lang="fr-FR" b="1" dirty="0">
                <a:latin typeface="+mj-lt"/>
              </a:rPr>
              <a:t>Agir sur la politique tarifaire des services. Rien n’est gratuit. </a:t>
            </a:r>
            <a:r>
              <a:rPr lang="fr-FR" b="1" dirty="0">
                <a:latin typeface="Calibri" panose="020F0502020204030204" pitchFamily="34" charset="0"/>
              </a:rPr>
              <a:t>Après la suppression de la Taxe d’Habitation, tous les utilisateurs doivent être impliqués dans le financement des services proposés par la ville et pas uniquement le contribuable. </a:t>
            </a:r>
            <a:r>
              <a:rPr lang="fr-FR" b="1" dirty="0">
                <a:latin typeface="+mj-lt"/>
              </a:rPr>
              <a:t>Une participation juste qui prend en compte les capacités de chacun avec une priorité mise sur les enfants et les familles est en cours de déploiement. </a:t>
            </a:r>
            <a:endParaRPr lang="fr-FR" b="1" dirty="0"/>
          </a:p>
        </p:txBody>
      </p:sp>
      <p:sp>
        <p:nvSpPr>
          <p:cNvPr id="9" name="ZoneTexte 8">
            <a:extLst>
              <a:ext uri="{FF2B5EF4-FFF2-40B4-BE49-F238E27FC236}">
                <a16:creationId xmlns:a16="http://schemas.microsoft.com/office/drawing/2014/main" id="{7D99D4D1-7C04-AFA4-119A-3C7A706C3FED}"/>
              </a:ext>
            </a:extLst>
          </p:cNvPr>
          <p:cNvSpPr txBox="1"/>
          <p:nvPr/>
        </p:nvSpPr>
        <p:spPr>
          <a:xfrm>
            <a:off x="191344" y="5589240"/>
            <a:ext cx="11089232" cy="923330"/>
          </a:xfrm>
          <a:prstGeom prst="rect">
            <a:avLst/>
          </a:prstGeom>
          <a:noFill/>
        </p:spPr>
        <p:txBody>
          <a:bodyPr wrap="square" rtlCol="0">
            <a:spAutoFit/>
          </a:bodyPr>
          <a:lstStyle/>
          <a:p>
            <a:pPr marL="500063" indent="-282575" algn="just">
              <a:buFont typeface="Wingdings" pitchFamily="2" charset="2"/>
              <a:buChar char="Ø"/>
            </a:pPr>
            <a:r>
              <a:rPr lang="fr-FR" b="1" dirty="0">
                <a:latin typeface="+mj-lt"/>
              </a:rPr>
              <a:t>Face à la dégradation inédite des équilibres budgétaires, la hausse des taux de la TF est envisagée en dernière instance. L’effort demandé sera mesuré, car seuls les propriétaires sont concernés. Ceci n’a de sens que si l’ensemble des actions évoquées précédemment sont mises en œuvre conjointement.</a:t>
            </a:r>
            <a:endParaRPr lang="fr-FR" b="1" dirty="0"/>
          </a:p>
        </p:txBody>
      </p:sp>
    </p:spTree>
    <p:extLst>
      <p:ext uri="{BB962C8B-B14F-4D97-AF65-F5344CB8AC3E}">
        <p14:creationId xmlns:p14="http://schemas.microsoft.com/office/powerpoint/2010/main" val="33269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92933-ED24-0657-3D92-FF9EFB273448}"/>
            </a:ext>
          </a:extLst>
        </p:cNvPr>
        <p:cNvGrpSpPr/>
        <p:nvPr/>
      </p:nvGrpSpPr>
      <p:grpSpPr>
        <a:xfrm>
          <a:off x="0" y="0"/>
          <a:ext cx="0" cy="0"/>
          <a:chOff x="0" y="0"/>
          <a:chExt cx="0" cy="0"/>
        </a:xfrm>
      </p:grpSpPr>
      <p:pic>
        <p:nvPicPr>
          <p:cNvPr id="8" name="Image 7">
            <a:extLst>
              <a:ext uri="{FF2B5EF4-FFF2-40B4-BE49-F238E27FC236}">
                <a16:creationId xmlns:a16="http://schemas.microsoft.com/office/drawing/2014/main" id="{F44DF6F4-9C1B-42F5-5AD0-8DCADEE484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9536" y="116633"/>
            <a:ext cx="576064" cy="831611"/>
          </a:xfrm>
          <a:prstGeom prst="rect">
            <a:avLst/>
          </a:prstGeom>
        </p:spPr>
      </p:pic>
      <p:pic>
        <p:nvPicPr>
          <p:cNvPr id="9" name="Image 8">
            <a:extLst>
              <a:ext uri="{FF2B5EF4-FFF2-40B4-BE49-F238E27FC236}">
                <a16:creationId xmlns:a16="http://schemas.microsoft.com/office/drawing/2014/main" id="{9D55B59D-FEEE-AC84-D28C-D354FF8247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6400" y="115788"/>
            <a:ext cx="576064" cy="831611"/>
          </a:xfrm>
          <a:prstGeom prst="rect">
            <a:avLst/>
          </a:prstGeom>
        </p:spPr>
      </p:pic>
      <p:pic>
        <p:nvPicPr>
          <p:cNvPr id="10" name="Image 9">
            <a:extLst>
              <a:ext uri="{FF2B5EF4-FFF2-40B4-BE49-F238E27FC236}">
                <a16:creationId xmlns:a16="http://schemas.microsoft.com/office/drawing/2014/main" id="{E2AEAA52-DAB0-6029-FC83-5DC1E36D8F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9753" y="203742"/>
            <a:ext cx="5172494" cy="655701"/>
          </a:xfrm>
          <a:prstGeom prst="rect">
            <a:avLst/>
          </a:prstGeom>
        </p:spPr>
      </p:pic>
      <p:pic>
        <p:nvPicPr>
          <p:cNvPr id="11" name="Image 10">
            <a:extLst>
              <a:ext uri="{FF2B5EF4-FFF2-40B4-BE49-F238E27FC236}">
                <a16:creationId xmlns:a16="http://schemas.microsoft.com/office/drawing/2014/main" id="{92CD0830-F1F2-CF2D-724F-A00157585F5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680" y="-27230"/>
            <a:ext cx="12241360" cy="1029726"/>
          </a:xfrm>
          <a:prstGeom prst="rect">
            <a:avLst/>
          </a:prstGeom>
        </p:spPr>
      </p:pic>
      <p:pic>
        <p:nvPicPr>
          <p:cNvPr id="14" name="Image 13">
            <a:extLst>
              <a:ext uri="{FF2B5EF4-FFF2-40B4-BE49-F238E27FC236}">
                <a16:creationId xmlns:a16="http://schemas.microsoft.com/office/drawing/2014/main" id="{14297AA0-F738-761B-9204-7C8522CBB9A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680" y="6681641"/>
            <a:ext cx="12192000" cy="203743"/>
          </a:xfrm>
          <a:prstGeom prst="rect">
            <a:avLst/>
          </a:prstGeom>
        </p:spPr>
      </p:pic>
      <p:sp>
        <p:nvSpPr>
          <p:cNvPr id="12" name="AutoShape 3">
            <a:extLst>
              <a:ext uri="{FF2B5EF4-FFF2-40B4-BE49-F238E27FC236}">
                <a16:creationId xmlns:a16="http://schemas.microsoft.com/office/drawing/2014/main" id="{AA43C743-7DB5-6C75-1FC3-8E6F1CFE782C}"/>
              </a:ext>
            </a:extLst>
          </p:cNvPr>
          <p:cNvSpPr>
            <a:spLocks noChangeArrowheads="1"/>
          </p:cNvSpPr>
          <p:nvPr/>
        </p:nvSpPr>
        <p:spPr bwMode="auto">
          <a:xfrm>
            <a:off x="-18531" y="164362"/>
            <a:ext cx="11659147"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Une situation financière intenable</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pic>
        <p:nvPicPr>
          <p:cNvPr id="13" name="Image 12">
            <a:extLst>
              <a:ext uri="{FF2B5EF4-FFF2-40B4-BE49-F238E27FC236}">
                <a16:creationId xmlns:a16="http://schemas.microsoft.com/office/drawing/2014/main" id="{42618437-4F8B-2FA2-74EB-3D62BF5A40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sp>
        <p:nvSpPr>
          <p:cNvPr id="2" name="ZoneTexte 1">
            <a:extLst>
              <a:ext uri="{FF2B5EF4-FFF2-40B4-BE49-F238E27FC236}">
                <a16:creationId xmlns:a16="http://schemas.microsoft.com/office/drawing/2014/main" id="{56182774-F81E-5F24-2F65-5FD3FB23DD67}"/>
              </a:ext>
            </a:extLst>
          </p:cNvPr>
          <p:cNvSpPr txBox="1"/>
          <p:nvPr/>
        </p:nvSpPr>
        <p:spPr>
          <a:xfrm>
            <a:off x="1551583" y="1268760"/>
            <a:ext cx="8312918" cy="954107"/>
          </a:xfrm>
          <a:prstGeom prst="rect">
            <a:avLst/>
          </a:prstGeom>
          <a:solidFill>
            <a:srgbClr val="FFC000"/>
          </a:solidFill>
          <a:ln>
            <a:solidFill>
              <a:schemeClr val="accent1"/>
            </a:solidFill>
          </a:ln>
        </p:spPr>
        <p:txBody>
          <a:bodyPr wrap="none" rtlCol="0">
            <a:spAutoFit/>
          </a:bodyPr>
          <a:lstStyle/>
          <a:p>
            <a:pPr algn="ctr"/>
            <a:r>
              <a:rPr lang="fr-FR" sz="2800" b="1" dirty="0">
                <a:solidFill>
                  <a:schemeClr val="bg2">
                    <a:lumMod val="25000"/>
                  </a:schemeClr>
                </a:solidFill>
              </a:rPr>
              <a:t>2023 : Déficit de fonctionnement courant : 500 000 €</a:t>
            </a:r>
          </a:p>
          <a:p>
            <a:pPr algn="ctr"/>
            <a:r>
              <a:rPr lang="fr-FR" sz="2800" b="1" dirty="0"/>
              <a:t>L’effet ciseaux va s’amplifier sans mesures correctrices </a:t>
            </a:r>
          </a:p>
        </p:txBody>
      </p:sp>
      <p:pic>
        <p:nvPicPr>
          <p:cNvPr id="7" name="Image 6">
            <a:extLst>
              <a:ext uri="{FF2B5EF4-FFF2-40B4-BE49-F238E27FC236}">
                <a16:creationId xmlns:a16="http://schemas.microsoft.com/office/drawing/2014/main" id="{8FAA4AF3-7EE0-E559-4C7F-6F8BE4A7A50B}"/>
              </a:ext>
            </a:extLst>
          </p:cNvPr>
          <p:cNvPicPr>
            <a:picLocks noChangeAspect="1"/>
          </p:cNvPicPr>
          <p:nvPr/>
        </p:nvPicPr>
        <p:blipFill>
          <a:blip r:embed="rId7"/>
          <a:stretch>
            <a:fillRect/>
          </a:stretch>
        </p:blipFill>
        <p:spPr>
          <a:xfrm>
            <a:off x="839416" y="2489131"/>
            <a:ext cx="10267348" cy="3892197"/>
          </a:xfrm>
          <a:prstGeom prst="rect">
            <a:avLst/>
          </a:prstGeom>
        </p:spPr>
      </p:pic>
    </p:spTree>
    <p:extLst>
      <p:ext uri="{BB962C8B-B14F-4D97-AF65-F5344CB8AC3E}">
        <p14:creationId xmlns:p14="http://schemas.microsoft.com/office/powerpoint/2010/main" val="691511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4AF23-7407-BECE-EBFF-53D7AA31DAF6}"/>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EA05C9DD-FAF9-4417-8878-40D6519B70C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1175"/>
            <a:ext cx="12241360" cy="1029726"/>
          </a:xfrm>
          <a:prstGeom prst="rect">
            <a:avLst/>
          </a:prstGeom>
        </p:spPr>
      </p:pic>
      <p:pic>
        <p:nvPicPr>
          <p:cNvPr id="4" name="Image 3">
            <a:extLst>
              <a:ext uri="{FF2B5EF4-FFF2-40B4-BE49-F238E27FC236}">
                <a16:creationId xmlns:a16="http://schemas.microsoft.com/office/drawing/2014/main" id="{64B6A81D-543D-F253-0B3F-A0EE95DE6F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pic>
        <p:nvPicPr>
          <p:cNvPr id="14" name="Image 13">
            <a:extLst>
              <a:ext uri="{FF2B5EF4-FFF2-40B4-BE49-F238E27FC236}">
                <a16:creationId xmlns:a16="http://schemas.microsoft.com/office/drawing/2014/main" id="{8F9FC578-9E4A-A4BC-E20B-0919871B55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330" y="6654257"/>
            <a:ext cx="12192000" cy="203743"/>
          </a:xfrm>
          <a:prstGeom prst="rect">
            <a:avLst/>
          </a:prstGeom>
        </p:spPr>
      </p:pic>
      <p:sp>
        <p:nvSpPr>
          <p:cNvPr id="12" name="AutoShape 3">
            <a:extLst>
              <a:ext uri="{FF2B5EF4-FFF2-40B4-BE49-F238E27FC236}">
                <a16:creationId xmlns:a16="http://schemas.microsoft.com/office/drawing/2014/main" id="{2CCC1A5C-5F04-B0B6-0C05-278BCCE84DFF}"/>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Des investissements à financer</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pic>
        <p:nvPicPr>
          <p:cNvPr id="6" name="Image 5">
            <a:extLst>
              <a:ext uri="{FF2B5EF4-FFF2-40B4-BE49-F238E27FC236}">
                <a16:creationId xmlns:a16="http://schemas.microsoft.com/office/drawing/2014/main" id="{3B2AB771-D545-51EB-A3E4-58ED29351FC6}"/>
              </a:ext>
            </a:extLst>
          </p:cNvPr>
          <p:cNvPicPr>
            <a:picLocks noChangeAspect="1"/>
          </p:cNvPicPr>
          <p:nvPr/>
        </p:nvPicPr>
        <p:blipFill>
          <a:blip r:embed="rId5"/>
          <a:stretch>
            <a:fillRect/>
          </a:stretch>
        </p:blipFill>
        <p:spPr>
          <a:xfrm>
            <a:off x="335360" y="1262161"/>
            <a:ext cx="8882226" cy="5143340"/>
          </a:xfrm>
          <a:prstGeom prst="rect">
            <a:avLst/>
          </a:prstGeom>
        </p:spPr>
      </p:pic>
      <p:sp>
        <p:nvSpPr>
          <p:cNvPr id="8" name="ZoneTexte 7">
            <a:extLst>
              <a:ext uri="{FF2B5EF4-FFF2-40B4-BE49-F238E27FC236}">
                <a16:creationId xmlns:a16="http://schemas.microsoft.com/office/drawing/2014/main" id="{74EDD5D4-F2CB-2DD5-9330-6706B800EEBA}"/>
              </a:ext>
            </a:extLst>
          </p:cNvPr>
          <p:cNvSpPr txBox="1"/>
          <p:nvPr/>
        </p:nvSpPr>
        <p:spPr>
          <a:xfrm>
            <a:off x="9624392" y="1772816"/>
            <a:ext cx="2016224" cy="3554819"/>
          </a:xfrm>
          <a:prstGeom prst="rect">
            <a:avLst/>
          </a:prstGeom>
          <a:noFill/>
        </p:spPr>
        <p:txBody>
          <a:bodyPr wrap="square">
            <a:spAutoFit/>
          </a:bodyPr>
          <a:lstStyle/>
          <a:p>
            <a:pPr>
              <a:spcAft>
                <a:spcPts val="600"/>
              </a:spcAft>
            </a:pPr>
            <a:r>
              <a:rPr lang="fr-FR" sz="2000" b="1" dirty="0">
                <a:effectLst/>
                <a:latin typeface="Calibri" panose="020F0502020204030204" pitchFamily="34" charset="0"/>
                <a:ea typeface="Calibri" panose="020F0502020204030204" pitchFamily="34" charset="0"/>
                <a:cs typeface="Times New Roman" panose="02020603050405020304" pitchFamily="18" charset="0"/>
              </a:rPr>
              <a:t>Fin 2023, </a:t>
            </a:r>
          </a:p>
          <a:p>
            <a:pPr>
              <a:spcAft>
                <a:spcPts val="600"/>
              </a:spcAft>
            </a:pPr>
            <a:r>
              <a:rPr lang="fr-FR" sz="2000" b="1" dirty="0">
                <a:effectLst/>
                <a:latin typeface="Calibri" panose="020F0502020204030204" pitchFamily="34" charset="0"/>
                <a:ea typeface="Calibri" panose="020F0502020204030204" pitchFamily="34" charset="0"/>
                <a:cs typeface="Times New Roman" panose="02020603050405020304" pitchFamily="18" charset="0"/>
              </a:rPr>
              <a:t>la section </a:t>
            </a:r>
            <a:br>
              <a:rPr lang="fr-FR" sz="2000" b="1" dirty="0">
                <a:effectLst/>
                <a:latin typeface="Calibri" panose="020F0502020204030204" pitchFamily="34" charset="0"/>
                <a:ea typeface="Calibri" panose="020F0502020204030204" pitchFamily="34" charset="0"/>
                <a:cs typeface="Times New Roman" panose="02020603050405020304" pitchFamily="18" charset="0"/>
              </a:rPr>
            </a:br>
            <a:r>
              <a:rPr lang="fr-FR" sz="2000" b="1" dirty="0">
                <a:effectLst/>
                <a:latin typeface="Calibri" panose="020F0502020204030204" pitchFamily="34" charset="0"/>
                <a:ea typeface="Calibri" panose="020F0502020204030204" pitchFamily="34" charset="0"/>
                <a:cs typeface="Times New Roman" panose="02020603050405020304" pitchFamily="18" charset="0"/>
              </a:rPr>
              <a:t>d’investissement est déficitaire de </a:t>
            </a:r>
            <a:r>
              <a:rPr lang="fr-FR"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175 000 € </a:t>
            </a:r>
            <a:r>
              <a:rPr lang="fr-FR" sz="2000" b="1" dirty="0">
                <a:effectLst/>
                <a:latin typeface="Calibri" panose="020F0502020204030204" pitchFamily="34" charset="0"/>
                <a:ea typeface="Calibri" panose="020F0502020204030204" pitchFamily="34" charset="0"/>
                <a:cs typeface="Times New Roman" panose="02020603050405020304" pitchFamily="18" charset="0"/>
              </a:rPr>
              <a:t>s</a:t>
            </a:r>
            <a:r>
              <a:rPr lang="fr-FR" sz="2000" b="1" dirty="0">
                <a:latin typeface="Calibri" panose="020F0502020204030204" pitchFamily="34" charset="0"/>
                <a:cs typeface="Times New Roman" panose="02020603050405020304" pitchFamily="18" charset="0"/>
              </a:rPr>
              <a:t>i on tient compte de la reprise des déficits cumulés</a:t>
            </a:r>
            <a:r>
              <a:rPr lang="fr-FR" sz="2000" dirty="0">
                <a:effectLst/>
              </a:rPr>
              <a:t> </a:t>
            </a:r>
            <a:r>
              <a:rPr lang="fr-FR" sz="2000" b="1" dirty="0">
                <a:effectLst/>
              </a:rPr>
              <a:t>des exercices antérieurs hors </a:t>
            </a:r>
            <a:r>
              <a:rPr lang="fr-FR" sz="2000" b="1" dirty="0"/>
              <a:t>RAR (580 000 €)</a:t>
            </a:r>
          </a:p>
        </p:txBody>
      </p:sp>
    </p:spTree>
    <p:extLst>
      <p:ext uri="{BB962C8B-B14F-4D97-AF65-F5344CB8AC3E}">
        <p14:creationId xmlns:p14="http://schemas.microsoft.com/office/powerpoint/2010/main" val="3226808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3D42B2A-5B57-AC75-A8F7-AD7C0411224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13023"/>
            <a:ext cx="12241360" cy="1029726"/>
          </a:xfrm>
          <a:prstGeom prst="rect">
            <a:avLst/>
          </a:prstGeom>
        </p:spPr>
      </p:pic>
      <p:sp>
        <p:nvSpPr>
          <p:cNvPr id="12" name="AutoShape 3">
            <a:extLst>
              <a:ext uri="{FF2B5EF4-FFF2-40B4-BE49-F238E27FC236}">
                <a16:creationId xmlns:a16="http://schemas.microsoft.com/office/drawing/2014/main" id="{FE4AE6D6-441C-454A-B002-77FC0D564501}"/>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Un budget de fonctionnement déséquilibré</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pic>
        <p:nvPicPr>
          <p:cNvPr id="14" name="Image 13">
            <a:extLst>
              <a:ext uri="{FF2B5EF4-FFF2-40B4-BE49-F238E27FC236}">
                <a16:creationId xmlns:a16="http://schemas.microsoft.com/office/drawing/2014/main" id="{489EAB21-6B67-48C7-A5C0-50CA929EAC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6681641"/>
            <a:ext cx="12192000" cy="203743"/>
          </a:xfrm>
          <a:prstGeom prst="rect">
            <a:avLst/>
          </a:prstGeom>
        </p:spPr>
      </p:pic>
      <p:pic>
        <p:nvPicPr>
          <p:cNvPr id="13" name="Image 12">
            <a:extLst>
              <a:ext uri="{FF2B5EF4-FFF2-40B4-BE49-F238E27FC236}">
                <a16:creationId xmlns:a16="http://schemas.microsoft.com/office/drawing/2014/main" id="{BA1F51F5-2482-4F50-84D4-27698E3E52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495" y="-13023"/>
            <a:ext cx="1074325" cy="993751"/>
          </a:xfrm>
          <a:prstGeom prst="rect">
            <a:avLst/>
          </a:prstGeom>
        </p:spPr>
      </p:pic>
      <p:sp>
        <p:nvSpPr>
          <p:cNvPr id="2" name="ZoneTexte 1">
            <a:extLst>
              <a:ext uri="{FF2B5EF4-FFF2-40B4-BE49-F238E27FC236}">
                <a16:creationId xmlns:a16="http://schemas.microsoft.com/office/drawing/2014/main" id="{9C2E9C9C-E6C8-54FC-7804-96767F79B7CA}"/>
              </a:ext>
            </a:extLst>
          </p:cNvPr>
          <p:cNvSpPr txBox="1"/>
          <p:nvPr/>
        </p:nvSpPr>
        <p:spPr>
          <a:xfrm>
            <a:off x="407368" y="1673513"/>
            <a:ext cx="5400600" cy="1323439"/>
          </a:xfrm>
          <a:prstGeom prst="rect">
            <a:avLst/>
          </a:prstGeom>
          <a:noFill/>
        </p:spPr>
        <p:txBody>
          <a:bodyPr wrap="square" rtlCol="0">
            <a:spAutoFit/>
          </a:bodyPr>
          <a:lstStyle/>
          <a:p>
            <a:pPr algn="just"/>
            <a:r>
              <a:rPr lang="fr-FR" sz="2000" b="1" dirty="0"/>
              <a:t>Les dépenses de fonctionnement sont supérieures aux recettes courantes. L’absence d’excédents ne permet pas non plus de contribuer au financement de l’investissement. </a:t>
            </a:r>
          </a:p>
        </p:txBody>
      </p:sp>
      <p:sp>
        <p:nvSpPr>
          <p:cNvPr id="3" name="Rectangle : coins arrondis 2">
            <a:extLst>
              <a:ext uri="{FF2B5EF4-FFF2-40B4-BE49-F238E27FC236}">
                <a16:creationId xmlns:a16="http://schemas.microsoft.com/office/drawing/2014/main" id="{A7F82062-F8B7-F3C2-D6E3-C1696B3514AB}"/>
              </a:ext>
            </a:extLst>
          </p:cNvPr>
          <p:cNvSpPr/>
          <p:nvPr/>
        </p:nvSpPr>
        <p:spPr>
          <a:xfrm>
            <a:off x="407368" y="3596710"/>
            <a:ext cx="5400600" cy="1632490"/>
          </a:xfrm>
          <a:prstGeom prst="roundRect">
            <a:avLst/>
          </a:prstGeom>
          <a:solidFill>
            <a:schemeClr val="accent6">
              <a:lumMod val="60000"/>
              <a:lumOff val="40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2400" b="1" dirty="0">
                <a:solidFill>
                  <a:schemeClr val="tx1"/>
                </a:solidFill>
                <a:effectLst/>
                <a:ea typeface="Calibri" panose="020F0502020204030204" pitchFamily="34" charset="0"/>
                <a:cs typeface="Calibri" panose="020F0502020204030204" pitchFamily="34" charset="0"/>
              </a:rPr>
              <a:t>L’équilibre au fil des ans est assuré uniquement par la reprise des résultats passés constitués de recettes exceptionnelles</a:t>
            </a:r>
            <a:endParaRPr lang="fr-FR" sz="2400" dirty="0">
              <a:solidFill>
                <a:schemeClr val="tx1"/>
              </a:solidFill>
              <a:effectLst/>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87FAF4EF-0A80-7B33-5310-39A28FE527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sp>
        <p:nvSpPr>
          <p:cNvPr id="16" name="ZoneTexte 15">
            <a:extLst>
              <a:ext uri="{FF2B5EF4-FFF2-40B4-BE49-F238E27FC236}">
                <a16:creationId xmlns:a16="http://schemas.microsoft.com/office/drawing/2014/main" id="{774AD2C4-CA5B-BE79-FF4F-6E1DEE62A2B9}"/>
              </a:ext>
            </a:extLst>
          </p:cNvPr>
          <p:cNvSpPr txBox="1"/>
          <p:nvPr/>
        </p:nvSpPr>
        <p:spPr>
          <a:xfrm>
            <a:off x="6640512" y="4553833"/>
            <a:ext cx="4856088" cy="1323439"/>
          </a:xfrm>
          <a:prstGeom prst="rect">
            <a:avLst/>
          </a:prstGeom>
          <a:solidFill>
            <a:srgbClr val="FF0000"/>
          </a:solidFill>
          <a:ln w="15875">
            <a:solidFill>
              <a:schemeClr val="tx1"/>
            </a:solidFill>
          </a:ln>
        </p:spPr>
        <p:txBody>
          <a:bodyPr wrap="square" rtlCol="0">
            <a:spAutoFit/>
          </a:bodyPr>
          <a:lstStyle/>
          <a:p>
            <a:pPr algn="just"/>
            <a:r>
              <a:rPr lang="fr-FR" sz="2000" b="1" dirty="0">
                <a:solidFill>
                  <a:schemeClr val="bg1"/>
                </a:solidFill>
              </a:rPr>
              <a:t>Sans mesures correctrices, la ville ne sera pas en mesure d’équilibrer le budget 2025 au rythme actuel de consommation des excédents.</a:t>
            </a:r>
          </a:p>
        </p:txBody>
      </p:sp>
      <p:graphicFrame>
        <p:nvGraphicFramePr>
          <p:cNvPr id="17" name="Tableau 16">
            <a:extLst>
              <a:ext uri="{FF2B5EF4-FFF2-40B4-BE49-F238E27FC236}">
                <a16:creationId xmlns:a16="http://schemas.microsoft.com/office/drawing/2014/main" id="{96B1E737-E909-4CD2-3F59-8AA728E42E5E}"/>
              </a:ext>
            </a:extLst>
          </p:cNvPr>
          <p:cNvGraphicFramePr>
            <a:graphicFrameLocks noGrp="1"/>
          </p:cNvGraphicFramePr>
          <p:nvPr>
            <p:extLst>
              <p:ext uri="{D42A27DB-BD31-4B8C-83A1-F6EECF244321}">
                <p14:modId xmlns:p14="http://schemas.microsoft.com/office/powerpoint/2010/main" val="66136296"/>
              </p:ext>
            </p:extLst>
          </p:nvPr>
        </p:nvGraphicFramePr>
        <p:xfrm>
          <a:off x="6456040" y="1583761"/>
          <a:ext cx="5216128" cy="2421303"/>
        </p:xfrm>
        <a:graphic>
          <a:graphicData uri="http://schemas.openxmlformats.org/drawingml/2006/table">
            <a:tbl>
              <a:tblPr firstRow="1" bandRow="1">
                <a:tableStyleId>{5C22544A-7EE6-4342-B048-85BDC9FD1C3A}</a:tableStyleId>
              </a:tblPr>
              <a:tblGrid>
                <a:gridCol w="3703960">
                  <a:extLst>
                    <a:ext uri="{9D8B030D-6E8A-4147-A177-3AD203B41FA5}">
                      <a16:colId xmlns:a16="http://schemas.microsoft.com/office/drawing/2014/main" val="2019099169"/>
                    </a:ext>
                  </a:extLst>
                </a:gridCol>
                <a:gridCol w="1512168">
                  <a:extLst>
                    <a:ext uri="{9D8B030D-6E8A-4147-A177-3AD203B41FA5}">
                      <a16:colId xmlns:a16="http://schemas.microsoft.com/office/drawing/2014/main" val="2308099667"/>
                    </a:ext>
                  </a:extLst>
                </a:gridCol>
              </a:tblGrid>
              <a:tr h="404474">
                <a:tc>
                  <a:txBody>
                    <a:bodyPr/>
                    <a:lstStyle/>
                    <a:p>
                      <a:pPr algn="ctr"/>
                      <a:r>
                        <a:rPr lang="fr-FR" dirty="0"/>
                        <a:t>RÉSERVES en K€</a:t>
                      </a:r>
                    </a:p>
                  </a:txBody>
                  <a:tcPr/>
                </a:tc>
                <a:tc>
                  <a:txBody>
                    <a:bodyPr/>
                    <a:lstStyle/>
                    <a:p>
                      <a:pPr algn="ctr"/>
                      <a:r>
                        <a:rPr lang="fr-FR" dirty="0"/>
                        <a:t>2023</a:t>
                      </a:r>
                    </a:p>
                  </a:txBody>
                  <a:tcPr/>
                </a:tc>
                <a:extLst>
                  <a:ext uri="{0D108BD9-81ED-4DB2-BD59-A6C34878D82A}">
                    <a16:rowId xmlns:a16="http://schemas.microsoft.com/office/drawing/2014/main" val="2809808593"/>
                  </a:ext>
                </a:extLst>
              </a:tr>
              <a:tr h="404474">
                <a:tc>
                  <a:txBody>
                    <a:bodyPr/>
                    <a:lstStyle/>
                    <a:p>
                      <a:r>
                        <a:rPr lang="fr-FR" dirty="0"/>
                        <a:t>Excédents cumulés au 1</a:t>
                      </a:r>
                      <a:r>
                        <a:rPr lang="fr-FR" baseline="30000" dirty="0"/>
                        <a:t>er</a:t>
                      </a:r>
                      <a:r>
                        <a:rPr lang="fr-FR" dirty="0"/>
                        <a:t> janvier</a:t>
                      </a:r>
                    </a:p>
                  </a:txBody>
                  <a:tcPr/>
                </a:tc>
                <a:tc>
                  <a:txBody>
                    <a:bodyPr/>
                    <a:lstStyle/>
                    <a:p>
                      <a:pPr algn="l"/>
                      <a:r>
                        <a:rPr lang="fr-FR" dirty="0"/>
                        <a:t>        </a:t>
                      </a:r>
                      <a:r>
                        <a:rPr lang="fr-FR" b="1" dirty="0"/>
                        <a:t>3 420</a:t>
                      </a:r>
                    </a:p>
                  </a:txBody>
                  <a:tcPr/>
                </a:tc>
                <a:extLst>
                  <a:ext uri="{0D108BD9-81ED-4DB2-BD59-A6C34878D82A}">
                    <a16:rowId xmlns:a16="http://schemas.microsoft.com/office/drawing/2014/main" val="2759771835"/>
                  </a:ext>
                </a:extLst>
              </a:tr>
              <a:tr h="398933">
                <a:tc>
                  <a:txBody>
                    <a:bodyPr/>
                    <a:lstStyle/>
                    <a:p>
                      <a:r>
                        <a:rPr lang="fr-FR" dirty="0"/>
                        <a:t>Déficit de fonctionnement</a:t>
                      </a:r>
                    </a:p>
                  </a:txBody>
                  <a:tcPr/>
                </a:tc>
                <a:tc>
                  <a:txBody>
                    <a:bodyPr/>
                    <a:lstStyle/>
                    <a:p>
                      <a:pPr algn="l"/>
                      <a:r>
                        <a:rPr lang="fr-FR" dirty="0"/>
                        <a:t>         - 500</a:t>
                      </a:r>
                    </a:p>
                  </a:txBody>
                  <a:tcPr/>
                </a:tc>
                <a:extLst>
                  <a:ext uri="{0D108BD9-81ED-4DB2-BD59-A6C34878D82A}">
                    <a16:rowId xmlns:a16="http://schemas.microsoft.com/office/drawing/2014/main" val="3535201096"/>
                  </a:ext>
                </a:extLst>
              </a:tr>
              <a:tr h="404474">
                <a:tc>
                  <a:txBody>
                    <a:bodyPr/>
                    <a:lstStyle/>
                    <a:p>
                      <a:r>
                        <a:rPr lang="fr-FR" dirty="0"/>
                        <a:t>Déficit cumulé d’investissement</a:t>
                      </a:r>
                    </a:p>
                  </a:txBody>
                  <a:tcPr/>
                </a:tc>
                <a:tc>
                  <a:txBody>
                    <a:bodyPr/>
                    <a:lstStyle/>
                    <a:p>
                      <a:pPr algn="l"/>
                      <a:r>
                        <a:rPr lang="fr-FR" dirty="0"/>
                        <a:t>         - 175</a:t>
                      </a:r>
                    </a:p>
                  </a:txBody>
                  <a:tcPr/>
                </a:tc>
                <a:extLst>
                  <a:ext uri="{0D108BD9-81ED-4DB2-BD59-A6C34878D82A}">
                    <a16:rowId xmlns:a16="http://schemas.microsoft.com/office/drawing/2014/main" val="3210213331"/>
                  </a:ext>
                </a:extLst>
              </a:tr>
              <a:tr h="404474">
                <a:tc>
                  <a:txBody>
                    <a:bodyPr/>
                    <a:lstStyle/>
                    <a:p>
                      <a:r>
                        <a:rPr lang="fr-FR" dirty="0"/>
                        <a:t>RAR</a:t>
                      </a:r>
                    </a:p>
                  </a:txBody>
                  <a:tcPr/>
                </a:tc>
                <a:tc>
                  <a:txBody>
                    <a:bodyPr/>
                    <a:lstStyle/>
                    <a:p>
                      <a:pPr algn="l"/>
                      <a:r>
                        <a:rPr lang="fr-FR" dirty="0"/>
                        <a:t>         - 580</a:t>
                      </a:r>
                    </a:p>
                  </a:txBody>
                  <a:tcPr/>
                </a:tc>
                <a:extLst>
                  <a:ext uri="{0D108BD9-81ED-4DB2-BD59-A6C34878D82A}">
                    <a16:rowId xmlns:a16="http://schemas.microsoft.com/office/drawing/2014/main" val="2690680698"/>
                  </a:ext>
                </a:extLst>
              </a:tr>
              <a:tr h="404474">
                <a:tc>
                  <a:txBody>
                    <a:bodyPr/>
                    <a:lstStyle/>
                    <a:p>
                      <a:r>
                        <a:rPr lang="fr-FR" dirty="0"/>
                        <a:t>Excédents cumulés au 31 décembre </a:t>
                      </a:r>
                    </a:p>
                  </a:txBody>
                  <a:tcPr/>
                </a:tc>
                <a:tc>
                  <a:txBody>
                    <a:bodyPr/>
                    <a:lstStyle/>
                    <a:p>
                      <a:pPr algn="l"/>
                      <a:r>
                        <a:rPr lang="fr-FR" dirty="0"/>
                        <a:t>        </a:t>
                      </a:r>
                      <a:r>
                        <a:rPr lang="fr-FR" b="1" dirty="0"/>
                        <a:t>2 165</a:t>
                      </a:r>
                    </a:p>
                  </a:txBody>
                  <a:tcPr/>
                </a:tc>
                <a:extLst>
                  <a:ext uri="{0D108BD9-81ED-4DB2-BD59-A6C34878D82A}">
                    <a16:rowId xmlns:a16="http://schemas.microsoft.com/office/drawing/2014/main" val="3184719421"/>
                  </a:ext>
                </a:extLst>
              </a:tr>
            </a:tbl>
          </a:graphicData>
        </a:graphic>
      </p:graphicFrame>
    </p:spTree>
    <p:extLst>
      <p:ext uri="{BB962C8B-B14F-4D97-AF65-F5344CB8AC3E}">
        <p14:creationId xmlns:p14="http://schemas.microsoft.com/office/powerpoint/2010/main" val="16777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DFF72541-6A17-693C-F38A-23C77C10014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18750"/>
            <a:ext cx="12241360" cy="1029726"/>
          </a:xfrm>
          <a:prstGeom prst="rect">
            <a:avLst/>
          </a:prstGeom>
        </p:spPr>
      </p:pic>
      <p:sp>
        <p:nvSpPr>
          <p:cNvPr id="12" name="AutoShape 3">
            <a:extLst>
              <a:ext uri="{FF2B5EF4-FFF2-40B4-BE49-F238E27FC236}">
                <a16:creationId xmlns:a16="http://schemas.microsoft.com/office/drawing/2014/main" id="{FE4AE6D6-441C-454A-B002-77FC0D564501}"/>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Une situation financière intenable</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pic>
        <p:nvPicPr>
          <p:cNvPr id="17" name="Image 16">
            <a:extLst>
              <a:ext uri="{FF2B5EF4-FFF2-40B4-BE49-F238E27FC236}">
                <a16:creationId xmlns:a16="http://schemas.microsoft.com/office/drawing/2014/main" id="{586509E2-B2F1-78FA-51FC-64ACF1D5F2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pic>
        <p:nvPicPr>
          <p:cNvPr id="14" name="Image 13">
            <a:extLst>
              <a:ext uri="{FF2B5EF4-FFF2-40B4-BE49-F238E27FC236}">
                <a16:creationId xmlns:a16="http://schemas.microsoft.com/office/drawing/2014/main" id="{489EAB21-6B67-48C7-A5C0-50CA929EAC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6681641"/>
            <a:ext cx="12192000" cy="203743"/>
          </a:xfrm>
          <a:prstGeom prst="rect">
            <a:avLst/>
          </a:prstGeom>
        </p:spPr>
      </p:pic>
      <p:sp>
        <p:nvSpPr>
          <p:cNvPr id="2" name="ZoneTexte 1">
            <a:extLst>
              <a:ext uri="{FF2B5EF4-FFF2-40B4-BE49-F238E27FC236}">
                <a16:creationId xmlns:a16="http://schemas.microsoft.com/office/drawing/2014/main" id="{9C2E9C9C-E6C8-54FC-7804-96767F79B7CA}"/>
              </a:ext>
            </a:extLst>
          </p:cNvPr>
          <p:cNvSpPr txBox="1"/>
          <p:nvPr/>
        </p:nvSpPr>
        <p:spPr>
          <a:xfrm>
            <a:off x="576064" y="3332599"/>
            <a:ext cx="11089232" cy="2739211"/>
          </a:xfrm>
          <a:prstGeom prst="rect">
            <a:avLst/>
          </a:prstGeom>
          <a:noFill/>
        </p:spPr>
        <p:txBody>
          <a:bodyPr wrap="square" rtlCol="0">
            <a:spAutoFit/>
          </a:bodyPr>
          <a:lstStyle/>
          <a:p>
            <a:pPr algn="just"/>
            <a:r>
              <a:rPr lang="fr-FR" sz="2200" b="1" dirty="0">
                <a:effectLst/>
                <a:latin typeface="Calibri" panose="020F0502020204030204" pitchFamily="34" charset="0"/>
                <a:ea typeface="Calibri" panose="020F0502020204030204" pitchFamily="34" charset="0"/>
              </a:rPr>
              <a:t>Malgré le ralentissement prévu de la hausse des prix en 2024 (2,6%), les tensions sur les dépenses de fonctionnement vont perdurer. Au mieux les prix vont se stabiliser, mais nous ne reviendrons pas à la situation d’avant crise.</a:t>
            </a:r>
            <a:endParaRPr lang="fr-FR" sz="1400" dirty="0">
              <a:latin typeface="Calibri" panose="020F0502020204030204" pitchFamily="34" charset="0"/>
              <a:ea typeface="Calibri" panose="020F0502020204030204" pitchFamily="34" charset="0"/>
            </a:endParaRPr>
          </a:p>
          <a:p>
            <a:pPr algn="just"/>
            <a:endParaRPr lang="fr-FR" sz="2200" dirty="0">
              <a:effectLst/>
              <a:latin typeface="Calibri" panose="020F0502020204030204" pitchFamily="34" charset="0"/>
              <a:ea typeface="Calibri" panose="020F0502020204030204" pitchFamily="34" charset="0"/>
            </a:endParaRPr>
          </a:p>
          <a:p>
            <a:pPr marL="342900" indent="-342900" algn="just">
              <a:buFont typeface="Wingdings" pitchFamily="2" charset="2"/>
              <a:buChar char="Ø"/>
            </a:pPr>
            <a:r>
              <a:rPr lang="fr-FR" sz="2200" b="1" dirty="0">
                <a:effectLst/>
                <a:latin typeface="Calibri" panose="020F0502020204030204" pitchFamily="34" charset="0"/>
                <a:ea typeface="Calibri" panose="020F0502020204030204" pitchFamily="34" charset="0"/>
              </a:rPr>
              <a:t>Le fonctionnement courant doit être équilibré. </a:t>
            </a:r>
          </a:p>
          <a:p>
            <a:pPr marL="342900" indent="-342900" algn="just">
              <a:buFont typeface="Wingdings" pitchFamily="2" charset="2"/>
              <a:buChar char="Ø"/>
            </a:pPr>
            <a:r>
              <a:rPr lang="fr-FR" sz="2200" b="1" dirty="0">
                <a:latin typeface="Calibri" panose="020F0502020204030204" pitchFamily="34" charset="0"/>
                <a:ea typeface="Calibri" panose="020F0502020204030204" pitchFamily="34" charset="0"/>
              </a:rPr>
              <a:t>L</a:t>
            </a:r>
            <a:r>
              <a:rPr lang="fr-FR" sz="2200" b="1" dirty="0">
                <a:effectLst/>
                <a:latin typeface="Calibri" panose="020F0502020204030204" pitchFamily="34" charset="0"/>
                <a:ea typeface="Calibri" panose="020F0502020204030204" pitchFamily="34" charset="0"/>
              </a:rPr>
              <a:t>a ville doit aussi dégager des ressources pour financer les investissements indispensables permettant </a:t>
            </a:r>
            <a:r>
              <a:rPr lang="fr-FR" sz="2200" b="1" dirty="0">
                <a:latin typeface="Calibri" panose="020F0502020204030204" pitchFamily="34" charset="0"/>
                <a:ea typeface="Calibri" panose="020F0502020204030204" pitchFamily="34" charset="0"/>
              </a:rPr>
              <a:t>des économies de fonctionnement</a:t>
            </a:r>
            <a:r>
              <a:rPr lang="fr-FR" sz="2200" b="1" dirty="0">
                <a:effectLst/>
                <a:latin typeface="Calibri" panose="020F0502020204030204" pitchFamily="34" charset="0"/>
                <a:ea typeface="Calibri" panose="020F0502020204030204" pitchFamily="34" charset="0"/>
              </a:rPr>
              <a:t>.</a:t>
            </a:r>
            <a:endParaRPr lang="fr-FR" sz="2200" b="1" dirty="0"/>
          </a:p>
          <a:p>
            <a:endParaRPr lang="fr-FR" dirty="0"/>
          </a:p>
        </p:txBody>
      </p:sp>
      <p:sp>
        <p:nvSpPr>
          <p:cNvPr id="3" name="ZoneTexte 2">
            <a:extLst>
              <a:ext uri="{FF2B5EF4-FFF2-40B4-BE49-F238E27FC236}">
                <a16:creationId xmlns:a16="http://schemas.microsoft.com/office/drawing/2014/main" id="{27C7743C-5A49-C09E-EEAB-8C0DDB0B73B0}"/>
              </a:ext>
            </a:extLst>
          </p:cNvPr>
          <p:cNvSpPr txBox="1"/>
          <p:nvPr/>
        </p:nvSpPr>
        <p:spPr>
          <a:xfrm>
            <a:off x="1291270" y="1412776"/>
            <a:ext cx="9442393" cy="1077218"/>
          </a:xfrm>
          <a:prstGeom prst="rect">
            <a:avLst/>
          </a:prstGeom>
          <a:solidFill>
            <a:srgbClr val="FFC000"/>
          </a:solidFill>
          <a:ln>
            <a:solidFill>
              <a:schemeClr val="accent1"/>
            </a:solidFill>
          </a:ln>
        </p:spPr>
        <p:txBody>
          <a:bodyPr wrap="none" rtlCol="0">
            <a:spAutoFit/>
          </a:bodyPr>
          <a:lstStyle/>
          <a:p>
            <a:pPr algn="ctr"/>
            <a:r>
              <a:rPr lang="fr-FR" sz="3200" b="1" dirty="0"/>
              <a:t>Le monde a changé !</a:t>
            </a:r>
          </a:p>
          <a:p>
            <a:pPr algn="ctr"/>
            <a:r>
              <a:rPr lang="fr-FR" sz="3200" b="1" dirty="0"/>
              <a:t>La ville doit agir pour retrouver des marges financières</a:t>
            </a:r>
          </a:p>
        </p:txBody>
      </p:sp>
    </p:spTree>
    <p:extLst>
      <p:ext uri="{BB962C8B-B14F-4D97-AF65-F5344CB8AC3E}">
        <p14:creationId xmlns:p14="http://schemas.microsoft.com/office/powerpoint/2010/main" val="1044547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77F57-113F-BDA5-C80B-DA0CF18109C8}"/>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43A19505-29A1-14CB-B4D7-D5950D56A76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27384"/>
            <a:ext cx="12241360" cy="1029726"/>
          </a:xfrm>
          <a:prstGeom prst="rect">
            <a:avLst/>
          </a:prstGeom>
        </p:spPr>
      </p:pic>
      <p:sp>
        <p:nvSpPr>
          <p:cNvPr id="12" name="AutoShape 3">
            <a:extLst>
              <a:ext uri="{FF2B5EF4-FFF2-40B4-BE49-F238E27FC236}">
                <a16:creationId xmlns:a16="http://schemas.microsoft.com/office/drawing/2014/main" id="{A8C4D86A-D43E-DE8E-70DB-A5791FE28E92}"/>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 La loi de finances et les mesures gouvernementales</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pic>
        <p:nvPicPr>
          <p:cNvPr id="14" name="Image 13">
            <a:extLst>
              <a:ext uri="{FF2B5EF4-FFF2-40B4-BE49-F238E27FC236}">
                <a16:creationId xmlns:a16="http://schemas.microsoft.com/office/drawing/2014/main" id="{E23B685C-5B77-9A0D-A712-7E23F64C0FC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680" y="6681641"/>
            <a:ext cx="12192000" cy="203743"/>
          </a:xfrm>
          <a:prstGeom prst="rect">
            <a:avLst/>
          </a:prstGeom>
        </p:spPr>
      </p:pic>
      <p:sp>
        <p:nvSpPr>
          <p:cNvPr id="2" name="ZoneTexte 1">
            <a:extLst>
              <a:ext uri="{FF2B5EF4-FFF2-40B4-BE49-F238E27FC236}">
                <a16:creationId xmlns:a16="http://schemas.microsoft.com/office/drawing/2014/main" id="{EA9EC816-5F25-0C4B-6CC7-5D2CAD0F014C}"/>
              </a:ext>
            </a:extLst>
          </p:cNvPr>
          <p:cNvSpPr txBox="1"/>
          <p:nvPr/>
        </p:nvSpPr>
        <p:spPr>
          <a:xfrm>
            <a:off x="479376" y="1052736"/>
            <a:ext cx="11089232" cy="1908215"/>
          </a:xfrm>
          <a:prstGeom prst="rect">
            <a:avLst/>
          </a:prstGeom>
          <a:noFill/>
        </p:spPr>
        <p:txBody>
          <a:bodyPr wrap="square" rtlCol="0">
            <a:spAutoFit/>
          </a:bodyPr>
          <a:lstStyle/>
          <a:p>
            <a:r>
              <a:rPr lang="fr-FR" sz="2000" b="1" dirty="0"/>
              <a:t>La loi de finances et la fiscalité locale</a:t>
            </a:r>
          </a:p>
          <a:p>
            <a:endParaRPr lang="fr-FR" sz="800" dirty="0"/>
          </a:p>
          <a:p>
            <a:pPr marL="285750" indent="-285750">
              <a:buFont typeface="Wingdings" pitchFamily="2" charset="2"/>
              <a:buChar char="Ø"/>
            </a:pPr>
            <a:r>
              <a:rPr lang="fr-FR" dirty="0"/>
              <a:t>La revalorisation des bases (+3,9%) va impacter positivement les recettes de la taxe foncière,</a:t>
            </a:r>
          </a:p>
          <a:p>
            <a:pPr marL="285750" indent="-285750">
              <a:buFont typeface="Wingdings" pitchFamily="2" charset="2"/>
              <a:buChar char="Ø"/>
            </a:pPr>
            <a:r>
              <a:rPr lang="fr-FR" dirty="0"/>
              <a:t>La déconnection des liens entre les taux des différentes impositions locales (TFPB et TFPNB),</a:t>
            </a:r>
          </a:p>
          <a:p>
            <a:pPr marL="285750" indent="-285750">
              <a:buFont typeface="Wingdings" pitchFamily="2" charset="2"/>
              <a:buChar char="Ø"/>
            </a:pPr>
            <a:r>
              <a:rPr lang="fr-FR" dirty="0"/>
              <a:t>L’exonération sur les résidences principales de la TH en 2023 : compensation sur les bases et les taux de 2017,</a:t>
            </a:r>
          </a:p>
          <a:p>
            <a:pPr marL="285750" indent="-285750">
              <a:buFont typeface="Wingdings" pitchFamily="2" charset="2"/>
              <a:buChar char="Ø"/>
            </a:pPr>
            <a:r>
              <a:rPr lang="fr-FR" dirty="0"/>
              <a:t>La suppression prévue sur de la CVAE peut avoir une incidence sur les recettes économiques perçues par la CASGBS et par conséquent sur notre Attribution de Compensation. Sa suppression totale est reportée à 2027.</a:t>
            </a:r>
          </a:p>
        </p:txBody>
      </p:sp>
      <p:pic>
        <p:nvPicPr>
          <p:cNvPr id="4" name="Image 3">
            <a:extLst>
              <a:ext uri="{FF2B5EF4-FFF2-40B4-BE49-F238E27FC236}">
                <a16:creationId xmlns:a16="http://schemas.microsoft.com/office/drawing/2014/main" id="{25E79DF5-B15C-9358-F150-3A6B2B3E13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sp>
        <p:nvSpPr>
          <p:cNvPr id="5" name="ZoneTexte 4">
            <a:extLst>
              <a:ext uri="{FF2B5EF4-FFF2-40B4-BE49-F238E27FC236}">
                <a16:creationId xmlns:a16="http://schemas.microsoft.com/office/drawing/2014/main" id="{3B806E79-D018-4DE7-23CD-4881FB517373}"/>
              </a:ext>
            </a:extLst>
          </p:cNvPr>
          <p:cNvSpPr txBox="1"/>
          <p:nvPr/>
        </p:nvSpPr>
        <p:spPr>
          <a:xfrm>
            <a:off x="407368" y="2996952"/>
            <a:ext cx="11089232" cy="1077218"/>
          </a:xfrm>
          <a:prstGeom prst="rect">
            <a:avLst/>
          </a:prstGeom>
          <a:noFill/>
        </p:spPr>
        <p:txBody>
          <a:bodyPr wrap="square" rtlCol="0">
            <a:spAutoFit/>
          </a:bodyPr>
          <a:lstStyle/>
          <a:p>
            <a:r>
              <a:rPr lang="fr-FR" sz="2000" b="1" dirty="0"/>
              <a:t>La Dotation Globale de Fonctionnement</a:t>
            </a:r>
          </a:p>
          <a:p>
            <a:endParaRPr lang="fr-FR" sz="800" dirty="0"/>
          </a:p>
          <a:p>
            <a:pPr algn="just"/>
            <a:r>
              <a:rPr lang="fr-FR" dirty="0"/>
              <a:t>Malgré une augmentation de 320 millions d’euros par rapport à 2023 (27,2 milliards d’euros), des écrêtements sont prévus. Selon l’AMF, 40% des communes devraient voir leur DGF diminuer. </a:t>
            </a:r>
            <a:r>
              <a:rPr lang="fr-FR" b="1" dirty="0"/>
              <a:t>Louveciennes ?</a:t>
            </a:r>
          </a:p>
        </p:txBody>
      </p:sp>
      <p:sp>
        <p:nvSpPr>
          <p:cNvPr id="6" name="ZoneTexte 5">
            <a:extLst>
              <a:ext uri="{FF2B5EF4-FFF2-40B4-BE49-F238E27FC236}">
                <a16:creationId xmlns:a16="http://schemas.microsoft.com/office/drawing/2014/main" id="{D05EA68E-2673-328B-4CCA-93A893DD7CF2}"/>
              </a:ext>
            </a:extLst>
          </p:cNvPr>
          <p:cNvSpPr txBox="1"/>
          <p:nvPr/>
        </p:nvSpPr>
        <p:spPr>
          <a:xfrm>
            <a:off x="335360" y="4149080"/>
            <a:ext cx="11089232" cy="1354217"/>
          </a:xfrm>
          <a:prstGeom prst="rect">
            <a:avLst/>
          </a:prstGeom>
          <a:noFill/>
        </p:spPr>
        <p:txBody>
          <a:bodyPr wrap="square" rtlCol="0">
            <a:spAutoFit/>
          </a:bodyPr>
          <a:lstStyle/>
          <a:p>
            <a:r>
              <a:rPr lang="fr-FR" sz="2000" b="1" dirty="0"/>
              <a:t>Les mesures en faveur de la transition écologique</a:t>
            </a:r>
          </a:p>
          <a:p>
            <a:endParaRPr lang="fr-FR" sz="800" dirty="0"/>
          </a:p>
          <a:p>
            <a:pPr marL="285750" indent="-285750" algn="just">
              <a:buFont typeface="Wingdings" pitchFamily="2" charset="2"/>
              <a:buChar char="Ø"/>
            </a:pPr>
            <a:r>
              <a:rPr lang="fr-FR" dirty="0"/>
              <a:t>Le Fonds vert est porté à 2,5 Md€, dont 500 M€ pour la rénovation énergétique des écoles.</a:t>
            </a:r>
          </a:p>
          <a:p>
            <a:pPr marL="285750" indent="-285750" algn="just">
              <a:buFont typeface="Wingdings" pitchFamily="2" charset="2"/>
              <a:buChar char="Ø"/>
            </a:pPr>
            <a:r>
              <a:rPr lang="fr-FR" dirty="0"/>
              <a:t> Le fléchage en direction de la transition écologique de la DETR (Dotation d’Equipement des Territoires Ruraux) et de la DSIL (Dotation de Soutien à l’Investissement Local) est renforcé (respectivement 1,046 Md€ et 570 M€).</a:t>
            </a:r>
          </a:p>
        </p:txBody>
      </p:sp>
      <p:sp>
        <p:nvSpPr>
          <p:cNvPr id="7" name="ZoneTexte 6">
            <a:extLst>
              <a:ext uri="{FF2B5EF4-FFF2-40B4-BE49-F238E27FC236}">
                <a16:creationId xmlns:a16="http://schemas.microsoft.com/office/drawing/2014/main" id="{E0CA72B4-C5A7-F95B-E945-DE088E841B96}"/>
              </a:ext>
            </a:extLst>
          </p:cNvPr>
          <p:cNvSpPr txBox="1"/>
          <p:nvPr/>
        </p:nvSpPr>
        <p:spPr>
          <a:xfrm>
            <a:off x="313326" y="5517232"/>
            <a:ext cx="11255281" cy="1077218"/>
          </a:xfrm>
          <a:prstGeom prst="rect">
            <a:avLst/>
          </a:prstGeom>
          <a:noFill/>
        </p:spPr>
        <p:txBody>
          <a:bodyPr wrap="square" rtlCol="0">
            <a:spAutoFit/>
          </a:bodyPr>
          <a:lstStyle/>
          <a:p>
            <a:r>
              <a:rPr lang="fr-FR" sz="2000" b="1" dirty="0">
                <a:sym typeface="Wingdings" pitchFamily="2" charset="2"/>
              </a:rPr>
              <a:t>La comptabilité publique et le passage à la M57</a:t>
            </a:r>
          </a:p>
          <a:p>
            <a:endParaRPr lang="fr-FR" sz="800" dirty="0"/>
          </a:p>
          <a:p>
            <a:pPr lvl="0"/>
            <a:r>
              <a:rPr lang="fr-FR" dirty="0"/>
              <a:t>Ce nouveau référentiel budgétaire et comptable a pour ambition d’unifier les principes budgétaires et comptables pour l’ensemble des collectivités. Il est généralisé au 1er janvier 2024 et s’impose pour le montage du Budget Primitif.</a:t>
            </a:r>
          </a:p>
        </p:txBody>
      </p:sp>
    </p:spTree>
    <p:extLst>
      <p:ext uri="{BB962C8B-B14F-4D97-AF65-F5344CB8AC3E}">
        <p14:creationId xmlns:p14="http://schemas.microsoft.com/office/powerpoint/2010/main" val="291625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9536" y="116633"/>
            <a:ext cx="576064" cy="831611"/>
          </a:xfrm>
          <a:prstGeom prst="rect">
            <a:avLst/>
          </a:prstGeom>
        </p:spPr>
      </p:pic>
      <p:pic>
        <p:nvPicPr>
          <p:cNvPr id="9" name="Imag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96400" y="115788"/>
            <a:ext cx="576064" cy="831611"/>
          </a:xfrm>
          <a:prstGeom prst="rect">
            <a:avLst/>
          </a:prstGeom>
        </p:spPr>
      </p:pic>
      <p:pic>
        <p:nvPicPr>
          <p:cNvPr id="10" name="Imag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9753" y="203742"/>
            <a:ext cx="5172494" cy="655701"/>
          </a:xfrm>
          <a:prstGeom prst="rect">
            <a:avLst/>
          </a:prstGeom>
        </p:spPr>
      </p:pic>
      <p:pic>
        <p:nvPicPr>
          <p:cNvPr id="11" name="Image 10">
            <a:extLst>
              <a:ext uri="{FF2B5EF4-FFF2-40B4-BE49-F238E27FC236}">
                <a16:creationId xmlns:a16="http://schemas.microsoft.com/office/drawing/2014/main" id="{00D48531-1178-45D2-AFCC-DE1EF6C5C14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673" y="-14580"/>
            <a:ext cx="12192000" cy="1025574"/>
          </a:xfrm>
          <a:prstGeom prst="rect">
            <a:avLst/>
          </a:prstGeom>
        </p:spPr>
      </p:pic>
      <p:pic>
        <p:nvPicPr>
          <p:cNvPr id="14" name="Image 13">
            <a:extLst>
              <a:ext uri="{FF2B5EF4-FFF2-40B4-BE49-F238E27FC236}">
                <a16:creationId xmlns:a16="http://schemas.microsoft.com/office/drawing/2014/main" id="{489EAB21-6B67-48C7-A5C0-50CA929EACE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513" y="6637258"/>
            <a:ext cx="12192000" cy="203743"/>
          </a:xfrm>
          <a:prstGeom prst="rect">
            <a:avLst/>
          </a:prstGeom>
        </p:spPr>
      </p:pic>
      <p:sp>
        <p:nvSpPr>
          <p:cNvPr id="12" name="AutoShape 3">
            <a:extLst>
              <a:ext uri="{FF2B5EF4-FFF2-40B4-BE49-F238E27FC236}">
                <a16:creationId xmlns:a16="http://schemas.microsoft.com/office/drawing/2014/main" id="{FE4AE6D6-441C-454A-B002-77FC0D564501}"/>
              </a:ext>
            </a:extLst>
          </p:cNvPr>
          <p:cNvSpPr>
            <a:spLocks noChangeArrowheads="1"/>
          </p:cNvSpPr>
          <p:nvPr/>
        </p:nvSpPr>
        <p:spPr bwMode="auto">
          <a:xfrm>
            <a:off x="-18531" y="164362"/>
            <a:ext cx="12192000" cy="8163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fontAlgn="base">
              <a:spcBef>
                <a:spcPct val="0"/>
              </a:spcBef>
            </a:pPr>
            <a:endParaRPr lang="fr-FR" altLang="fr-FR" sz="3600" b="1" dirty="0">
              <a:solidFill>
                <a:schemeClr val="bg1"/>
              </a:solidFill>
              <a:latin typeface="Century Gothic" panose="020B0502020202020204" pitchFamily="34" charset="0"/>
              <a:cs typeface="Arial" pitchFamily="34" charset="0"/>
            </a:endParaRPr>
          </a:p>
          <a:p>
            <a:pPr algn="ctr" fontAlgn="base">
              <a:spcBef>
                <a:spcPct val="0"/>
              </a:spcBef>
            </a:pPr>
            <a:r>
              <a:rPr lang="fr-FR" altLang="fr-FR" sz="3200" b="1" dirty="0">
                <a:solidFill>
                  <a:schemeClr val="bg1"/>
                </a:solidFill>
                <a:latin typeface="Century Gothic" panose="020B0502020202020204" pitchFamily="34" charset="0"/>
                <a:cs typeface="Arial" pitchFamily="34" charset="0"/>
              </a:rPr>
              <a:t>Les Recettes de Fonctionnement</a:t>
            </a:r>
            <a:endParaRPr lang="fr-FR" altLang="fr-FR" sz="2800" b="1" dirty="0">
              <a:solidFill>
                <a:schemeClr val="bg1"/>
              </a:solidFill>
              <a:latin typeface="Century Gothic" panose="020B0502020202020204" pitchFamily="34" charset="0"/>
              <a:cs typeface="Arial" pitchFamily="34" charset="0"/>
            </a:endParaRPr>
          </a:p>
          <a:p>
            <a:pPr algn="ctr" fontAlgn="base">
              <a:spcBef>
                <a:spcPct val="0"/>
              </a:spcBef>
            </a:pPr>
            <a:endParaRPr lang="fr-FR" altLang="fr-FR" sz="5000" b="1" dirty="0">
              <a:solidFill>
                <a:srgbClr val="F9D574"/>
              </a:solidFill>
              <a:latin typeface="Century Gothic" panose="020B0502020202020204" pitchFamily="34" charset="0"/>
              <a:cs typeface="Arial" pitchFamily="34" charset="0"/>
            </a:endParaRPr>
          </a:p>
        </p:txBody>
      </p:sp>
      <p:pic>
        <p:nvPicPr>
          <p:cNvPr id="13" name="Image 12">
            <a:extLst>
              <a:ext uri="{FF2B5EF4-FFF2-40B4-BE49-F238E27FC236}">
                <a16:creationId xmlns:a16="http://schemas.microsoft.com/office/drawing/2014/main" id="{BA1F51F5-2482-4F50-84D4-27698E3E523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328" y="-27384"/>
            <a:ext cx="1074325" cy="993751"/>
          </a:xfrm>
          <a:prstGeom prst="rect">
            <a:avLst/>
          </a:prstGeom>
        </p:spPr>
      </p:pic>
      <p:pic>
        <p:nvPicPr>
          <p:cNvPr id="15" name="Image 14">
            <a:extLst>
              <a:ext uri="{FF2B5EF4-FFF2-40B4-BE49-F238E27FC236}">
                <a16:creationId xmlns:a16="http://schemas.microsoft.com/office/drawing/2014/main" id="{C38B6AC6-819E-A470-FF92-1B82BF460FC7}"/>
              </a:ext>
            </a:extLst>
          </p:cNvPr>
          <p:cNvPicPr>
            <a:picLocks noChangeAspect="1"/>
          </p:cNvPicPr>
          <p:nvPr/>
        </p:nvPicPr>
        <p:blipFill>
          <a:blip r:embed="rId7"/>
          <a:stretch>
            <a:fillRect/>
          </a:stretch>
        </p:blipFill>
        <p:spPr>
          <a:xfrm>
            <a:off x="884894" y="1258016"/>
            <a:ext cx="10422211" cy="5077487"/>
          </a:xfrm>
          <a:prstGeom prst="rect">
            <a:avLst/>
          </a:prstGeom>
        </p:spPr>
      </p:pic>
      <p:cxnSp>
        <p:nvCxnSpPr>
          <p:cNvPr id="3" name="Connecteur droit 2">
            <a:extLst>
              <a:ext uri="{FF2B5EF4-FFF2-40B4-BE49-F238E27FC236}">
                <a16:creationId xmlns:a16="http://schemas.microsoft.com/office/drawing/2014/main" id="{D39CB9DB-5FC5-3122-0C22-6ADDBABFF3CF}"/>
              </a:ext>
            </a:extLst>
          </p:cNvPr>
          <p:cNvCxnSpPr>
            <a:cxnSpLocks/>
          </p:cNvCxnSpPr>
          <p:nvPr/>
        </p:nvCxnSpPr>
        <p:spPr>
          <a:xfrm>
            <a:off x="8832304" y="5085184"/>
            <a:ext cx="1152128" cy="36004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501860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3548</TotalTime>
  <Words>2643</Words>
  <Application>Microsoft Office PowerPoint</Application>
  <PresentationFormat>Grand écran</PresentationFormat>
  <Paragraphs>368</Paragraphs>
  <Slides>30</Slides>
  <Notes>30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30</vt:i4>
      </vt:variant>
    </vt:vector>
  </HeadingPairs>
  <TitlesOfParts>
    <vt:vector size="35" baseType="lpstr">
      <vt:lpstr>Arial</vt:lpstr>
      <vt:lpstr>Calibri</vt:lpstr>
      <vt:lpstr>Century Gothic</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Groupe BOLLORE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HERVIER Pascal</dc:creator>
  <cp:lastModifiedBy>Thomas Hobbé</cp:lastModifiedBy>
  <cp:revision>667</cp:revision>
  <cp:lastPrinted>2023-02-06T16:45:09Z</cp:lastPrinted>
  <dcterms:created xsi:type="dcterms:W3CDTF">2016-03-22T08:06:30Z</dcterms:created>
  <dcterms:modified xsi:type="dcterms:W3CDTF">2024-05-22T15:23:26Z</dcterms:modified>
</cp:coreProperties>
</file>